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65" r:id="rId11"/>
    <p:sldId id="266" r:id="rId12"/>
    <p:sldId id="267" r:id="rId13"/>
    <p:sldId id="314" r:id="rId14"/>
    <p:sldId id="268" r:id="rId15"/>
    <p:sldId id="269" r:id="rId16"/>
    <p:sldId id="270" r:id="rId17"/>
    <p:sldId id="271" r:id="rId18"/>
    <p:sldId id="272" r:id="rId19"/>
    <p:sldId id="273" r:id="rId20"/>
    <p:sldId id="291" r:id="rId21"/>
    <p:sldId id="274" r:id="rId22"/>
    <p:sldId id="275" r:id="rId23"/>
    <p:sldId id="276" r:id="rId24"/>
    <p:sldId id="277" r:id="rId25"/>
    <p:sldId id="278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D0B4-93F8-4A37-A229-5561F2A4AE33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B38A4-C32C-4597-8A6B-16EA6CAEF6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2923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3145699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8422969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780468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23631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64569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896723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149209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5842377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616275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461062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37197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5674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3284984"/>
            <a:ext cx="8136904" cy="2868168"/>
          </a:xfrm>
        </p:spPr>
        <p:txBody>
          <a:bodyPr>
            <a:noAutofit/>
          </a:bodyPr>
          <a:lstStyle/>
          <a:p>
            <a:pPr algn="ctr"/>
            <a:r>
              <a:rPr lang="tr-TR" b="1" i="1" dirty="0" smtClean="0">
                <a:solidFill>
                  <a:schemeClr val="accent2"/>
                </a:solidFill>
              </a:rPr>
              <a:t>MÜNCİ İNCİ MTAL </a:t>
            </a:r>
            <a:r>
              <a:rPr lang="tr-TR" sz="4400" b="1" i="1" dirty="0" smtClean="0">
                <a:solidFill>
                  <a:schemeClr val="accent2"/>
                </a:solidFill>
              </a:rPr>
              <a:t>TEMİZLİK ALIŞKANLIĞI KAZANDIRMA</a:t>
            </a:r>
            <a:br>
              <a:rPr lang="tr-TR" sz="4400" b="1" i="1" dirty="0" smtClean="0">
                <a:solidFill>
                  <a:schemeClr val="accent2"/>
                </a:solidFill>
              </a:rPr>
            </a:br>
            <a:r>
              <a:rPr lang="tr-TR" sz="4400" b="1" i="1" dirty="0" smtClean="0">
                <a:solidFill>
                  <a:schemeClr val="accent2"/>
                </a:solidFill>
              </a:rPr>
              <a:t>EĞİTİM SUNUSU</a:t>
            </a:r>
            <a:r>
              <a:rPr lang="tr-TR" sz="4400" dirty="0" smtClean="0">
                <a:solidFill>
                  <a:srgbClr val="FFC000"/>
                </a:solidFill>
              </a:rPr>
              <a:t/>
            </a:r>
            <a:br>
              <a:rPr lang="tr-TR" sz="4400" dirty="0" smtClean="0">
                <a:solidFill>
                  <a:srgbClr val="FFC000"/>
                </a:solidFill>
              </a:rPr>
            </a:br>
            <a:endParaRPr lang="tr-TR" sz="4400" dirty="0">
              <a:solidFill>
                <a:srgbClr val="FFC000"/>
              </a:solidFill>
            </a:endParaRPr>
          </a:p>
        </p:txBody>
      </p:sp>
      <p:pic>
        <p:nvPicPr>
          <p:cNvPr id="1030" name="Picture 6" descr="http://t2.gstatic.com/images?q=tbn:ANd9GcR1B9YkcsKDlzPkAvcBfs7KUK8KnBS0V9bY13EKRiJV9yzOs0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571750" cy="1771651"/>
          </a:xfrm>
          <a:prstGeom prst="rect">
            <a:avLst/>
          </a:prstGeom>
          <a:noFill/>
        </p:spPr>
      </p:pic>
      <p:pic>
        <p:nvPicPr>
          <p:cNvPr id="4" name="3 Resim" descr="OKUL_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785794"/>
            <a:ext cx="1950720" cy="19507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ÖĞRENCİLERDEN BEKLENEN GENEL DAVRANIŞLAR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724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r-TR" dirty="0" smtClean="0"/>
              <a:t>Okul araç-gereçlerine veya eşyalarına zarar vermemek, temiz ve özenli kullanmak</a:t>
            </a:r>
          </a:p>
          <a:p>
            <a:pPr lvl="0"/>
            <a:r>
              <a:rPr lang="tr-TR" dirty="0" smtClean="0"/>
              <a:t>Başkalarının eşyalarına bilerek zarar vermemek (Yırtmak, Kırmak, Saklamak, Atmak gibi)</a:t>
            </a:r>
          </a:p>
          <a:p>
            <a:pPr lvl="0"/>
            <a:r>
              <a:rPr lang="tr-TR" dirty="0" smtClean="0"/>
              <a:t>Başkalarına ait eşyaları izinsiz almamak</a:t>
            </a:r>
          </a:p>
          <a:p>
            <a:pPr lvl="0"/>
            <a:r>
              <a:rPr lang="tr-TR" dirty="0" smtClean="0"/>
              <a:t>Tüm öğrenciler okulun kıyafet kurallarına uymak zorundadırlar.</a:t>
            </a:r>
          </a:p>
          <a:p>
            <a:pPr lvl="0"/>
            <a:r>
              <a:rPr lang="tr-TR" dirty="0" smtClean="0"/>
              <a:t>Tırnaklar uzun ve boyalı-cilalı olamaz</a:t>
            </a:r>
          </a:p>
          <a:p>
            <a:pPr lvl="0"/>
            <a:r>
              <a:rPr lang="tr-TR" dirty="0" smtClean="0"/>
              <a:t>Makyaj yapılamaz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Picture 8" descr="http://www.minikokul.com/wp-content/uploads/2011/03/kura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5301208"/>
            <a:ext cx="4608512" cy="136815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80728"/>
            <a:ext cx="7992888" cy="36724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r-TR" dirty="0" smtClean="0"/>
              <a:t>Öğrenciler saat ve dışında herhangi bir takı kullanamazlar</a:t>
            </a:r>
          </a:p>
          <a:p>
            <a:pPr lvl="0"/>
            <a:r>
              <a:rPr lang="tr-TR" dirty="0" smtClean="0"/>
              <a:t>Hiçbir şekilde yüksek tabanlı, topuklu veya çok renkli ayakkabı (her çeşit) giyilemez</a:t>
            </a:r>
          </a:p>
          <a:p>
            <a:pPr lvl="0"/>
            <a:r>
              <a:rPr lang="tr-TR" dirty="0" smtClean="0"/>
              <a:t>Soyunma odalarını düzenli ve temiz kullanmak ve korumak</a:t>
            </a:r>
          </a:p>
          <a:p>
            <a:r>
              <a:rPr lang="tr-TR" dirty="0" smtClean="0"/>
              <a:t>Davranış biçimler, konuşma tarzı ve üslubu, görgü kuralları</a:t>
            </a:r>
          </a:p>
          <a:p>
            <a:r>
              <a:rPr lang="tr-TR" dirty="0" smtClean="0"/>
              <a:t>Dışardan okula , pansiyona arkadaş getirmemek</a:t>
            </a:r>
          </a:p>
          <a:p>
            <a:endParaRPr lang="tr-TR" dirty="0" smtClean="0"/>
          </a:p>
          <a:p>
            <a:pPr lvl="0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Sınıfa </a:t>
            </a:r>
            <a:r>
              <a:rPr lang="tr-TR" dirty="0" smtClean="0"/>
              <a:t>yiyecek-içecek maddesi getirmemek ve ders esnasında bunları </a:t>
            </a:r>
            <a:r>
              <a:rPr lang="tr-TR" dirty="0" smtClean="0"/>
              <a:t>tüketmemek</a:t>
            </a:r>
            <a:endParaRPr lang="tr-TR" dirty="0" smtClean="0"/>
          </a:p>
          <a:p>
            <a:pPr lvl="0"/>
            <a:r>
              <a:rPr lang="tr-TR" dirty="0" smtClean="0"/>
              <a:t>Üstünü-başını, sınıfını ve sırasını temiz tutmak</a:t>
            </a:r>
          </a:p>
          <a:p>
            <a:r>
              <a:rPr lang="tr-TR" dirty="0" smtClean="0"/>
              <a:t>Okula getirilmesi uygun olmayan eşyalar (Müzik çalar, cep telefonu, kamera, ihtiyaç fazlası para, kesici aletler, çiklet, şaka malzemesi, gibi) getirmemek.</a:t>
            </a:r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PANSİYON ÖĞRENCİLERİNDEN BEKLENEN GENEL DAVRANIŞLAR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Herkesin kendi odasını temiz tutması</a:t>
            </a:r>
          </a:p>
          <a:p>
            <a:r>
              <a:rPr lang="tr-TR" dirty="0" smtClean="0"/>
              <a:t>Lavaboların temiz kullanılması</a:t>
            </a:r>
          </a:p>
          <a:p>
            <a:r>
              <a:rPr lang="tr-TR" dirty="0" smtClean="0"/>
              <a:t>Pencerelerden çöp vb. şeylerin atılmaması</a:t>
            </a:r>
          </a:p>
          <a:p>
            <a:r>
              <a:rPr lang="tr-TR" dirty="0" smtClean="0"/>
              <a:t>Başkalarının odasına izinsiz girmemek</a:t>
            </a:r>
          </a:p>
          <a:p>
            <a:r>
              <a:rPr lang="tr-TR" dirty="0" smtClean="0"/>
              <a:t>Öğlen arası izinsiz dışarı çıkmamak</a:t>
            </a:r>
          </a:p>
          <a:p>
            <a:r>
              <a:rPr lang="tr-TR" dirty="0" smtClean="0"/>
              <a:t>Sık sık evci çıkmamak</a:t>
            </a:r>
          </a:p>
          <a:p>
            <a:r>
              <a:rPr lang="tr-TR" dirty="0" smtClean="0"/>
              <a:t>Hafta sonu kurslarına katılmak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081449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4623" y="1196752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Ders Aralarında Öğrencilerden Beklenen Davranışlar: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204864"/>
            <a:ext cx="4860032" cy="4389120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Nöbetçi öğrencinin sınıfta bulunması</a:t>
            </a:r>
          </a:p>
          <a:p>
            <a:pPr lvl="0"/>
            <a:r>
              <a:rPr lang="tr-TR" dirty="0" smtClean="0"/>
              <a:t>Sınıfı havalandırmak</a:t>
            </a:r>
          </a:p>
          <a:p>
            <a:pPr lvl="0"/>
            <a:r>
              <a:rPr lang="tr-TR" dirty="0" smtClean="0"/>
              <a:t>Okul bahçesini, koridorları, sınıfları, kütüphaneyi, konferans salonunu ve kantini kirletmemek</a:t>
            </a:r>
            <a:endParaRPr lang="tr-TR" dirty="0"/>
          </a:p>
        </p:txBody>
      </p:sp>
      <p:pic>
        <p:nvPicPr>
          <p:cNvPr id="4" name="Picture 12" descr="http://2.bp.blogspot.com/_M3bWYZdl7Wg/TKJDOwW6lRI/AAAAAAAAAao/-15cRBW8Ujg/s1600/Sobre_les_ta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204864"/>
            <a:ext cx="1810059" cy="1872208"/>
          </a:xfrm>
          <a:prstGeom prst="rect">
            <a:avLst/>
          </a:prstGeom>
          <a:noFill/>
        </p:spPr>
      </p:pic>
      <p:pic>
        <p:nvPicPr>
          <p:cNvPr id="120834" name="Picture 2" descr="http://1.bp.blogspot.com/_M3bWYZdl7Wg/TKJC4w9F7NI/AAAAAAAAAaI/VqHylrkRquw/s1600/FOTOGRAF_A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1918997" cy="1875474"/>
          </a:xfrm>
          <a:prstGeom prst="rect">
            <a:avLst/>
          </a:prstGeom>
          <a:noFill/>
        </p:spPr>
      </p:pic>
      <p:pic>
        <p:nvPicPr>
          <p:cNvPr id="120836" name="Picture 4" descr="http://img222.imageshack.us/img222/8900/snfku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221088"/>
            <a:ext cx="1477927" cy="2160240"/>
          </a:xfrm>
          <a:prstGeom prst="rect">
            <a:avLst/>
          </a:prstGeom>
          <a:noFill/>
        </p:spPr>
      </p:pic>
      <p:pic>
        <p:nvPicPr>
          <p:cNvPr id="120838" name="Picture 6" descr="http://t2.gstatic.com/images?q=tbn:ANd9GcSv_T5gxkskx_AFRotUEdpEjfIkHWnEHNXVR0xBmznSEAjLR-R6rnCGL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49080"/>
            <a:ext cx="1656184" cy="233968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3888432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tr-TR" sz="3200" dirty="0" smtClean="0"/>
              <a:t>Okul bahçesinin sınırları içerisinde kalmak, dışına çıkmamak</a:t>
            </a:r>
          </a:p>
          <a:p>
            <a:pPr lvl="0"/>
            <a:r>
              <a:rPr lang="tr-TR" sz="3200" dirty="0" smtClean="0"/>
              <a:t>Nöbetçi öğretmenlerin uyarılarına uymak</a:t>
            </a:r>
          </a:p>
          <a:p>
            <a:pPr lvl="0"/>
            <a:r>
              <a:rPr lang="tr-TR" sz="3200" dirty="0" smtClean="0"/>
              <a:t>Bahçedeki alet ve eşyaları (banklar, çöp kovaları, araçları) amacına uygun şekilde kullanmak</a:t>
            </a:r>
          </a:p>
          <a:p>
            <a:pPr lvl="0"/>
            <a:r>
              <a:rPr lang="tr-TR" sz="3200" dirty="0" smtClean="0"/>
              <a:t>Davranışlarımıza dikkat ederek, başkalarının haklarına saygılı davranmak</a:t>
            </a:r>
          </a:p>
          <a:p>
            <a:endParaRPr lang="tr-TR" dirty="0"/>
          </a:p>
        </p:txBody>
      </p:sp>
      <p:pic>
        <p:nvPicPr>
          <p:cNvPr id="119810" name="Picture 2" descr="http://1.bp.blogspot.com/_J8oY93z8aZ0/SsEPqrRvsmI/AAAAAAAAB8I/5L7aSe4azmw/s320/Digitalizar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52839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Koridorlarda Öğrencilerden Beklenen Davranışlar: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5626968" cy="4389120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600" dirty="0" smtClean="0"/>
              <a:t>Koridorlarda koşmamak</a:t>
            </a:r>
          </a:p>
          <a:p>
            <a:pPr lvl="0"/>
            <a:r>
              <a:rPr lang="tr-TR" sz="3600" dirty="0" smtClean="0"/>
              <a:t>Yüksek sesle konuşmamak, bağırmamak</a:t>
            </a:r>
          </a:p>
          <a:p>
            <a:pPr lvl="0"/>
            <a:r>
              <a:rPr lang="tr-TR" sz="3600" dirty="0" smtClean="0"/>
              <a:t>İdare ve öğretmen odalarına izin almadan girmemek</a:t>
            </a:r>
          </a:p>
          <a:p>
            <a:pPr lvl="0"/>
            <a:r>
              <a:rPr lang="tr-TR" sz="3600" dirty="0" smtClean="0"/>
              <a:t>Sınıf ve koridorlarda top ve oyun oynamamak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18786" name="Picture 2" descr="http://2.bp.blogspot.com/_NUcjuiTa0FU/SuwXbMjDMdI/AAAAAAAAAC4/HwpsLe-hYdM/s320/kuralla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99085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5112568" cy="5688632"/>
          </a:xfrm>
        </p:spPr>
        <p:txBody>
          <a:bodyPr>
            <a:normAutofit/>
          </a:bodyPr>
          <a:lstStyle/>
          <a:p>
            <a:pPr lvl="0"/>
            <a:r>
              <a:rPr lang="tr-TR" sz="4000" dirty="0" smtClean="0"/>
              <a:t>Panolardaki yazıları ve resimleri korumak</a:t>
            </a:r>
          </a:p>
          <a:p>
            <a:pPr lvl="0"/>
            <a:r>
              <a:rPr lang="tr-TR" sz="4000" dirty="0" smtClean="0"/>
              <a:t>Koridorlarda yiyecek ve içecekle dolaşmamak</a:t>
            </a:r>
          </a:p>
          <a:p>
            <a:pPr>
              <a:buNone/>
            </a:pPr>
            <a:r>
              <a:rPr lang="tr-TR" sz="4000" dirty="0" smtClean="0"/>
              <a:t> 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17762" name="Picture 2" descr="http://www.kalbsesi.com/wp-content/uploads/2010/05/sohbet-kuralla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5388" y="476672"/>
            <a:ext cx="82296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Kantinde Öğrencilerden Beklenen Davranışlar: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 smtClean="0"/>
              <a:t>Sıraya girmek ve başkalarının</a:t>
            </a:r>
          </a:p>
          <a:p>
            <a:pPr marL="0" lvl="0" indent="0">
              <a:buNone/>
            </a:pPr>
            <a:r>
              <a:rPr lang="tr-TR" sz="2800" dirty="0" smtClean="0"/>
              <a:t> sırasına saygı göstermek</a:t>
            </a:r>
          </a:p>
          <a:p>
            <a:pPr lvl="0"/>
            <a:r>
              <a:rPr lang="tr-TR" sz="2800" dirty="0" smtClean="0"/>
              <a:t>Okul içine yiyecek </a:t>
            </a:r>
          </a:p>
          <a:p>
            <a:pPr marL="0" lvl="0" indent="0">
              <a:buNone/>
            </a:pPr>
            <a:r>
              <a:rPr lang="tr-TR" sz="2800" dirty="0" smtClean="0"/>
              <a:t>ve içecek sokmamak</a:t>
            </a:r>
          </a:p>
          <a:p>
            <a:pPr lvl="0"/>
            <a:r>
              <a:rPr lang="tr-TR" sz="2800" dirty="0" smtClean="0"/>
              <a:t>Atıkları en yakın çöp kutusuna </a:t>
            </a:r>
          </a:p>
          <a:p>
            <a:pPr marL="0" lvl="0" indent="0">
              <a:buNone/>
            </a:pPr>
            <a:r>
              <a:rPr lang="tr-TR" sz="2800" dirty="0" smtClean="0"/>
              <a:t>atmak</a:t>
            </a:r>
          </a:p>
          <a:p>
            <a:pPr lvl="0"/>
            <a:r>
              <a:rPr lang="tr-TR" sz="2800" dirty="0" smtClean="0"/>
              <a:t>Yiyecek tüketildikten sonra</a:t>
            </a:r>
          </a:p>
          <a:p>
            <a:pPr marL="0" lvl="0" indent="0">
              <a:buNone/>
            </a:pPr>
            <a:r>
              <a:rPr lang="tr-TR" sz="2800" dirty="0" smtClean="0"/>
              <a:t> el ve ağız temizliğini yapmak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16738" name="Picture 2" descr="http://www.alternatiftedaviler.gen.tr/makale/ka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456384" cy="2448272"/>
          </a:xfrm>
          <a:prstGeom prst="rect">
            <a:avLst/>
          </a:prstGeom>
          <a:noFill/>
        </p:spPr>
      </p:pic>
      <p:pic>
        <p:nvPicPr>
          <p:cNvPr id="116740" name="Picture 4" descr="http://t0.gstatic.com/images?q=tbn:ANd9GcRotMVx3b_xJpOr1q516EFli0VaCnWP2REtcReZc6adpEbkUbsGM3ZvA9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77072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11338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Tuvaletlerde Öğrencilerden Beklenen Davranışlar: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204864"/>
            <a:ext cx="4402832" cy="4389120"/>
          </a:xfrm>
        </p:spPr>
        <p:txBody>
          <a:bodyPr>
            <a:normAutofit/>
          </a:bodyPr>
          <a:lstStyle/>
          <a:p>
            <a:pPr lvl="0"/>
            <a:r>
              <a:rPr lang="tr-TR" sz="2800" dirty="0" smtClean="0"/>
              <a:t>Tuvaletleri temiz kullanmak</a:t>
            </a:r>
          </a:p>
          <a:p>
            <a:pPr lvl="0"/>
            <a:r>
              <a:rPr lang="tr-TR" sz="2800" dirty="0" smtClean="0"/>
              <a:t>Tuvalet malzemelerini amacına uygun olarak kullanmak (sabunlarla, köpüklerle veya kağıt havlularla oynamamak)</a:t>
            </a:r>
          </a:p>
          <a:p>
            <a:pPr lvl="0"/>
            <a:endParaRPr lang="tr-TR" dirty="0" smtClean="0"/>
          </a:p>
          <a:p>
            <a:pPr lvl="0"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6" name="Picture 10" descr="http://www.glsisguvenligi.com/image/cache/data/Cevre%20ve%20Temizlik%20Lev./668-500x500.jpg"/>
          <p:cNvPicPr>
            <a:picLocks noChangeAspect="1" noChangeArrowheads="1"/>
          </p:cNvPicPr>
          <p:nvPr/>
        </p:nvPicPr>
        <p:blipFill>
          <a:blip r:embed="rId2" cstate="print"/>
          <a:srcRect l="1512" t="9072" r="1721" b="21377"/>
          <a:stretch>
            <a:fillRect/>
          </a:stretch>
        </p:blipFill>
        <p:spPr bwMode="auto">
          <a:xfrm>
            <a:off x="5364088" y="2276872"/>
            <a:ext cx="352839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xn--temizlikirketleriankara-fne.net/images/temizlikkk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408712" cy="4536504"/>
          </a:xfrm>
          <a:prstGeom prst="rect">
            <a:avLst/>
          </a:prstGeom>
          <a:noFill/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40601" y="5229200"/>
            <a:ext cx="8903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ğrencilerin eğitimlerini ,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ağlayabileceğimiz en iyi ortamda 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rmeyi hak ediyorlar ve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yle bir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ğrenme ortamını destekleyecek şekilde davranmakla sorumlular;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7560840" cy="4392488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Tuvaletlerden çıkarken muslukların ve ışıkların kapalı olup olmadığı kontrol etmek</a:t>
            </a:r>
          </a:p>
          <a:p>
            <a:pPr lvl="0"/>
            <a:r>
              <a:rPr lang="tr-TR" dirty="0" smtClean="0"/>
              <a:t>Tuvaletten çıkarken elleri yıkamak</a:t>
            </a:r>
          </a:p>
          <a:p>
            <a:pPr lvl="0"/>
            <a:r>
              <a:rPr lang="tr-TR" dirty="0" smtClean="0"/>
              <a:t>Tuvaletlerin içine çöp atmamak, her kullanımda sifonları çekmek</a:t>
            </a:r>
          </a:p>
          <a:p>
            <a:pPr>
              <a:buNone/>
            </a:pPr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Kütüphanede Öğrencilerden Beklenen Davranışlar: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5112568" cy="4797152"/>
          </a:xfrm>
        </p:spPr>
        <p:txBody>
          <a:bodyPr>
            <a:normAutofit fontScale="92500"/>
          </a:bodyPr>
          <a:lstStyle/>
          <a:p>
            <a:pPr lvl="0"/>
            <a:r>
              <a:rPr lang="tr-TR" sz="2800" dirty="0" smtClean="0"/>
              <a:t>Sessiz olmak</a:t>
            </a:r>
          </a:p>
          <a:p>
            <a:pPr lvl="0"/>
            <a:r>
              <a:rPr lang="tr-TR" sz="2800" dirty="0" smtClean="0"/>
              <a:t>Raflardan alınan ve kullanılmayan kitapları aldığımız yere bırakmak</a:t>
            </a:r>
          </a:p>
          <a:p>
            <a:pPr lvl="0"/>
            <a:r>
              <a:rPr lang="tr-TR" sz="2800" dirty="0" smtClean="0"/>
              <a:t>Yiyecek ve içecek maddesi getirmemek</a:t>
            </a:r>
          </a:p>
          <a:p>
            <a:pPr lvl="0"/>
            <a:r>
              <a:rPr lang="tr-TR" sz="2800" dirty="0" smtClean="0"/>
              <a:t>Kullanılan kitapları masalara bırakmamak</a:t>
            </a:r>
          </a:p>
          <a:p>
            <a:pPr lvl="0"/>
            <a:r>
              <a:rPr lang="tr-TR" sz="2800" dirty="0" smtClean="0"/>
              <a:t>Kaynak çıkarmadan önce ödünç alma işlemi yapmak, ödünç alınan kaynakları temiz ve özenli kullanmak.</a:t>
            </a:r>
          </a:p>
          <a:p>
            <a:pPr>
              <a:buNone/>
            </a:pPr>
            <a:endParaRPr lang="tr-TR" sz="2800" dirty="0"/>
          </a:p>
        </p:txBody>
      </p:sp>
      <p:pic>
        <p:nvPicPr>
          <p:cNvPr id="114690" name="Picture 2" descr="http://t1.gstatic.com/images?q=tbn:ANd9GcRmMMC6P-YlyLypF_BFIfrTOv18aHeGTYZwyAuKSOz18RDiGbHaAi8-nnyy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836712"/>
            <a:ext cx="90730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Konferans Salonunda Öğrencilerden Beklenen Davranışlar: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060848"/>
            <a:ext cx="5112568" cy="43891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 smtClean="0"/>
              <a:t>Öğretmenleri eşliğinde ve kendi sınıflarına ayrılan bölümde oturmak</a:t>
            </a:r>
          </a:p>
          <a:p>
            <a:pPr lvl="0"/>
            <a:r>
              <a:rPr lang="tr-TR" dirty="0" smtClean="0"/>
              <a:t>Gösteri ve sunular sırasında görgü kurallarına uymak</a:t>
            </a:r>
          </a:p>
          <a:p>
            <a:pPr lvl="0"/>
            <a:r>
              <a:rPr lang="tr-TR" dirty="0" smtClean="0"/>
              <a:t>Konferans salonuna yiyecek ve içecek ile girmemek</a:t>
            </a:r>
          </a:p>
          <a:p>
            <a:pPr lvl="0"/>
            <a:r>
              <a:rPr lang="tr-TR" dirty="0" smtClean="0"/>
              <a:t>Yerlere çöp atmamak, koltuklara ve mefruşata zarar vermemek</a:t>
            </a:r>
          </a:p>
          <a:p>
            <a:pPr lvl="0"/>
            <a:r>
              <a:rPr lang="tr-TR" dirty="0" smtClean="0"/>
              <a:t>Yüksek sesle konuşmamak, bağırmamak</a:t>
            </a:r>
          </a:p>
          <a:p>
            <a:pPr lvl="0"/>
            <a:r>
              <a:rPr lang="tr-TR" dirty="0" smtClean="0"/>
              <a:t>İzinsiz dışarı çıkmamak</a:t>
            </a:r>
          </a:p>
          <a:p>
            <a:endParaRPr lang="tr-TR" dirty="0"/>
          </a:p>
        </p:txBody>
      </p:sp>
      <p:pic>
        <p:nvPicPr>
          <p:cNvPr id="113666" name="Picture 2" descr="http://www.designofsignage.com/application/symbol/hospital/image/600x600/keep-si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52839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Törenlerde Öğrencilerden Beklenen Davranışlar: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891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 smtClean="0"/>
              <a:t>Bayrak törenlerinde hazır bulunmak, Törene geç kalmamak</a:t>
            </a:r>
          </a:p>
          <a:p>
            <a:pPr lvl="0"/>
            <a:r>
              <a:rPr lang="tr-TR" dirty="0" smtClean="0"/>
              <a:t>Tören alanında, kendi sınıfının bulunduğu bölümde, uyarılmayı beklemeden, sessizce ve en kısa süre içinde, beden eğitimi dersinde belirlenen şekilde sıraya girmek</a:t>
            </a:r>
          </a:p>
          <a:p>
            <a:pPr lvl="0"/>
            <a:r>
              <a:rPr lang="tr-TR" dirty="0" smtClean="0"/>
              <a:t>Törene katılırken okul kıyafetlerinin düzgün olmasına dikkat etmek</a:t>
            </a:r>
          </a:p>
          <a:p>
            <a:pPr lvl="0"/>
            <a:r>
              <a:rPr lang="tr-TR" dirty="0" smtClean="0"/>
              <a:t>İstiklal </a:t>
            </a:r>
            <a:r>
              <a:rPr lang="tr-TR" smtClean="0"/>
              <a:t>Marşı’nı düzgün </a:t>
            </a:r>
            <a:r>
              <a:rPr lang="tr-TR" dirty="0" smtClean="0"/>
              <a:t>bir şekilde hep bir ağızdan okumak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12642" name="Picture 2" descr="http://t0.gstatic.com/images?q=tbn:ANd9GcRfS3kFay7V7LemHlnPHggyzqNfHms6EsFQElZ8OrbmjiMwqe9VKiXGd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96136" y="2132856"/>
            <a:ext cx="2735188" cy="2735189"/>
          </a:xfrm>
          <a:prstGeom prst="rect">
            <a:avLst/>
          </a:prstGeom>
          <a:noFill/>
        </p:spPr>
      </p:pic>
      <p:pic>
        <p:nvPicPr>
          <p:cNvPr id="5" name="Picture 6" descr="http://www.kadinella.com/wp-content/uploads/k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085184"/>
            <a:ext cx="1057275" cy="105727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5040560" cy="5733256"/>
          </a:xfrm>
        </p:spPr>
        <p:txBody>
          <a:bodyPr>
            <a:normAutofit/>
          </a:bodyPr>
          <a:lstStyle/>
          <a:p>
            <a:pPr lvl="0"/>
            <a:r>
              <a:rPr lang="tr-TR" sz="2800" dirty="0" smtClean="0"/>
              <a:t>Marşı duyduğu anda bulunduğu yerde durarak </a:t>
            </a:r>
          </a:p>
          <a:p>
            <a:pPr lvl="0">
              <a:buNone/>
            </a:pPr>
            <a:r>
              <a:rPr lang="tr-TR" sz="2800" dirty="0" smtClean="0"/>
              <a:t>   “hazır ol” a geçmek ve marşa eşlik etmek</a:t>
            </a:r>
          </a:p>
          <a:p>
            <a:pPr lvl="0"/>
            <a:r>
              <a:rPr lang="tr-TR" sz="2800" dirty="0" smtClean="0"/>
              <a:t>Tören esnasında başkalarıyla konuşmamak, gezinmemek</a:t>
            </a:r>
          </a:p>
          <a:p>
            <a:pPr lvl="0"/>
            <a:r>
              <a:rPr lang="tr-TR" sz="2800" dirty="0" smtClean="0"/>
              <a:t>Tören esnasında bir şey yiyip içmemek</a:t>
            </a:r>
          </a:p>
          <a:p>
            <a:pPr lvl="0"/>
            <a:r>
              <a:rPr lang="tr-TR" sz="2800" dirty="0" smtClean="0"/>
              <a:t>Tören sırasında sırtında, omzunda çanta taşımamak</a:t>
            </a:r>
          </a:p>
          <a:p>
            <a:endParaRPr lang="tr-TR" dirty="0"/>
          </a:p>
        </p:txBody>
      </p:sp>
      <p:pic>
        <p:nvPicPr>
          <p:cNvPr id="111618" name="Picture 2" descr="http://giresun.meb.gov.tr/haber/resimler/2010_14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70790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kayapinarkoc.k12.tr/wp-content/uploads/beyaz_bay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7048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5 Metin kutusu"/>
          <p:cNvSpPr txBox="1">
            <a:spLocks noChangeArrowheads="1"/>
          </p:cNvSpPr>
          <p:nvPr/>
        </p:nvSpPr>
        <p:spPr bwMode="auto">
          <a:xfrm>
            <a:off x="468313" y="1196975"/>
            <a:ext cx="75596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800" dirty="0"/>
              <a:t> </a:t>
            </a:r>
            <a:endParaRPr lang="tr-TR" altLang="tr-TR" sz="1800" dirty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3600" dirty="0">
                <a:solidFill>
                  <a:srgbClr val="FF3399"/>
                </a:solidFill>
                <a:latin typeface="Comic Sans MS" pitchFamily="66" charset="0"/>
              </a:rPr>
              <a:t>                   </a:t>
            </a:r>
            <a:r>
              <a:rPr lang="tr-TR" altLang="tr-TR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HİJYEN</a:t>
            </a:r>
          </a:p>
          <a:p>
            <a:pPr eaLnBrk="1" hangingPunct="1"/>
            <a:endParaRPr lang="tr-TR" altLang="tr-TR" sz="3600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dirty="0">
                <a:solidFill>
                  <a:srgbClr val="FF3399"/>
                </a:solidFill>
                <a:latin typeface="Comic Sans MS" pitchFamily="66" charset="0"/>
              </a:rPr>
              <a:t>     </a:t>
            </a:r>
            <a:r>
              <a:rPr lang="tr-TR" altLang="tr-TR" dirty="0">
                <a:latin typeface="Comic Sans MS" pitchFamily="66" charset="0"/>
              </a:rPr>
              <a:t>Sağlığa zarar verecek ortamlardan korunmak için yapılacak uygulamalar ve alınan temizlik önlemlerinin tümüdür.</a:t>
            </a:r>
          </a:p>
          <a:p>
            <a:pPr eaLnBrk="1" hangingPunct="1"/>
            <a:endParaRPr lang="tr-TR" altLang="tr-TR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sz="2000" dirty="0">
                <a:solidFill>
                  <a:srgbClr val="FF3399"/>
                </a:solidFill>
                <a:latin typeface="Comic Sans MS" pitchFamily="66" charset="0"/>
              </a:rPr>
              <a:t> </a:t>
            </a:r>
          </a:p>
          <a:p>
            <a:pPr eaLnBrk="1" hangingPunct="1"/>
            <a:endParaRPr lang="tr-TR" altLang="tr-TR" sz="1800" dirty="0">
              <a:solidFill>
                <a:srgbClr val="FF3399"/>
              </a:solidFill>
            </a:endParaRPr>
          </a:p>
        </p:txBody>
      </p:sp>
      <p:pic>
        <p:nvPicPr>
          <p:cNvPr id="5124" name="Picture 2" descr="F:\tsm resim\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079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070616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5 Metin kutusu"/>
          <p:cNvSpPr txBox="1">
            <a:spLocks noChangeArrowheads="1"/>
          </p:cNvSpPr>
          <p:nvPr/>
        </p:nvSpPr>
        <p:spPr bwMode="auto">
          <a:xfrm>
            <a:off x="395288" y="836613"/>
            <a:ext cx="60483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800" dirty="0"/>
              <a:t>                                 </a:t>
            </a:r>
          </a:p>
          <a:p>
            <a:pPr algn="ctr" eaLnBrk="1" hangingPunct="1"/>
            <a:r>
              <a:rPr lang="tr-TR" altLang="tr-TR" sz="3600" b="1" dirty="0">
                <a:solidFill>
                  <a:srgbClr val="0070C0"/>
                </a:solidFill>
              </a:rPr>
              <a:t>1)  </a:t>
            </a:r>
            <a:r>
              <a:rPr lang="tr-TR" altLang="tr-TR" sz="3600" b="1" dirty="0">
                <a:solidFill>
                  <a:srgbClr val="0070C0"/>
                </a:solidFill>
                <a:latin typeface="Comic Sans MS" pitchFamily="66" charset="0"/>
              </a:rPr>
              <a:t>EL HİJYENİ</a:t>
            </a:r>
          </a:p>
          <a:p>
            <a:pPr eaLnBrk="1" hangingPunct="1"/>
            <a:endParaRPr lang="tr-TR" altLang="tr-TR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dirty="0">
                <a:solidFill>
                  <a:srgbClr val="0070C0"/>
                </a:solidFill>
                <a:latin typeface="Comic Sans MS" pitchFamily="66" charset="0"/>
              </a:rPr>
              <a:t>*</a:t>
            </a:r>
            <a:r>
              <a:rPr lang="tr-TR" altLang="tr-TR" dirty="0">
                <a:latin typeface="Comic Sans MS" pitchFamily="66" charset="0"/>
              </a:rPr>
              <a:t>Ellerimizi yıkamak hastalıklardan korunmak için en kolay yoldur.</a:t>
            </a:r>
          </a:p>
          <a:p>
            <a:pPr eaLnBrk="1" hangingPunct="1"/>
            <a:endParaRPr lang="tr-TR" altLang="tr-TR" dirty="0">
              <a:latin typeface="Comic Sans MS" pitchFamily="66" charset="0"/>
            </a:endParaRPr>
          </a:p>
          <a:p>
            <a:pPr eaLnBrk="1" hangingPunct="1"/>
            <a:endParaRPr lang="tr-TR" altLang="tr-TR" dirty="0">
              <a:latin typeface="Comic Sans MS" pitchFamily="66" charset="0"/>
            </a:endParaRPr>
          </a:p>
          <a:p>
            <a:pPr eaLnBrk="1" hangingPunct="1"/>
            <a:r>
              <a:rPr lang="tr-TR" altLang="tr-TR" dirty="0">
                <a:latin typeface="Comic Sans MS" pitchFamily="66" charset="0"/>
              </a:rPr>
              <a:t>*Hastalık yapan mikroplar bize en çok eller yoluyla bulaşır.</a:t>
            </a:r>
          </a:p>
          <a:p>
            <a:pPr eaLnBrk="1" hangingPunct="1"/>
            <a:endParaRPr lang="tr-TR" altLang="tr-TR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endParaRPr lang="tr-TR" altLang="tr-TR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endParaRPr lang="tr-TR" altLang="tr-TR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sz="2000" dirty="0">
                <a:solidFill>
                  <a:srgbClr val="FF3399"/>
                </a:solidFill>
                <a:latin typeface="Comic Sans MS" pitchFamily="66" charset="0"/>
              </a:rPr>
              <a:t> </a:t>
            </a:r>
          </a:p>
          <a:p>
            <a:pPr eaLnBrk="1" hangingPunct="1"/>
            <a:endParaRPr lang="tr-TR" altLang="tr-TR" sz="1800" dirty="0"/>
          </a:p>
        </p:txBody>
      </p:sp>
      <p:pic>
        <p:nvPicPr>
          <p:cNvPr id="7172" name="Picture 2" descr="C:\Documents and Settings\Administrator\Desktop\tsm resim\2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00213"/>
            <a:ext cx="1939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Documents and Settings\Administrator\Desktop\tsm resim\images (1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6700"/>
            <a:ext cx="2520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4581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Metin kutusu"/>
          <p:cNvSpPr txBox="1">
            <a:spLocks noChangeArrowheads="1"/>
          </p:cNvSpPr>
          <p:nvPr/>
        </p:nvSpPr>
        <p:spPr bwMode="auto">
          <a:xfrm>
            <a:off x="250825" y="836613"/>
            <a:ext cx="85693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3600" b="1" dirty="0">
                <a:solidFill>
                  <a:srgbClr val="0070C0"/>
                </a:solidFill>
                <a:latin typeface="Comic Sans MS" pitchFamily="66" charset="0"/>
              </a:rPr>
              <a:t>Eller Ne Zaman Yıkanır?</a:t>
            </a:r>
          </a:p>
          <a:p>
            <a:pPr algn="ctr" eaLnBrk="1" hangingPunct="1"/>
            <a:endParaRPr lang="tr-TR" altLang="tr-TR" sz="3000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dirty="0">
                <a:solidFill>
                  <a:srgbClr val="0070C0"/>
                </a:solidFill>
                <a:latin typeface="Comic Sans MS" pitchFamily="66" charset="0"/>
              </a:rPr>
              <a:t>*</a:t>
            </a:r>
            <a:r>
              <a:rPr lang="tr-TR" altLang="tr-TR" sz="3600" dirty="0">
                <a:latin typeface="Comic Sans MS" pitchFamily="66" charset="0"/>
              </a:rPr>
              <a:t>Yemeklerden önce ve sonra,</a:t>
            </a:r>
          </a:p>
          <a:p>
            <a:pPr eaLnBrk="1" hangingPunct="1"/>
            <a:endParaRPr lang="tr-TR" altLang="tr-TR" sz="3600" dirty="0">
              <a:latin typeface="Comic Sans MS" pitchFamily="66" charset="0"/>
            </a:endParaRPr>
          </a:p>
          <a:p>
            <a:pPr eaLnBrk="1" hangingPunct="1"/>
            <a:endParaRPr lang="tr-TR" altLang="tr-TR" sz="3600" dirty="0">
              <a:latin typeface="Comic Sans MS" pitchFamily="66" charset="0"/>
            </a:endParaRPr>
          </a:p>
          <a:p>
            <a:pPr eaLnBrk="1" hangingPunct="1"/>
            <a:r>
              <a:rPr lang="tr-TR" altLang="tr-TR" sz="3600" dirty="0">
                <a:latin typeface="Comic Sans MS" pitchFamily="66" charset="0"/>
              </a:rPr>
              <a:t>*Tuvaletten çıktıktan sonra,</a:t>
            </a:r>
          </a:p>
          <a:p>
            <a:pPr eaLnBrk="1" hangingPunct="1"/>
            <a:endParaRPr lang="tr-TR" altLang="tr-TR" sz="3600" dirty="0">
              <a:latin typeface="Comic Sans MS" pitchFamily="66" charset="0"/>
            </a:endParaRPr>
          </a:p>
          <a:p>
            <a:pPr eaLnBrk="1" hangingPunct="1"/>
            <a:endParaRPr lang="tr-TR" altLang="tr-TR" sz="3600" dirty="0">
              <a:latin typeface="Comic Sans MS" pitchFamily="66" charset="0"/>
            </a:endParaRPr>
          </a:p>
          <a:p>
            <a:pPr eaLnBrk="1" hangingPunct="1"/>
            <a:endParaRPr lang="tr-TR" altLang="tr-TR" sz="2400" dirty="0">
              <a:latin typeface="Comic Sans MS" pitchFamily="66" charset="0"/>
            </a:endParaRPr>
          </a:p>
          <a:p>
            <a:pPr eaLnBrk="1" hangingPunct="1"/>
            <a:endParaRPr lang="tr-TR" altLang="tr-TR" sz="2400" dirty="0"/>
          </a:p>
        </p:txBody>
      </p:sp>
      <p:pic>
        <p:nvPicPr>
          <p:cNvPr id="8196" name="12 Resim" descr="3235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5843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Documents and Settings\Administrator\Desktop\tsm resim\1 (1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584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Documents and Settings\Administrator\Desktop\tsm resim\indir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8797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47934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Metin kutusu"/>
          <p:cNvSpPr txBox="1">
            <a:spLocks noChangeArrowheads="1"/>
          </p:cNvSpPr>
          <p:nvPr/>
        </p:nvSpPr>
        <p:spPr bwMode="auto">
          <a:xfrm>
            <a:off x="250825" y="765175"/>
            <a:ext cx="66246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600" dirty="0">
                <a:latin typeface="Comic Sans MS" pitchFamily="66" charset="0"/>
              </a:rPr>
              <a:t>*Dışarıdan eve geldikten sonra,</a:t>
            </a:r>
          </a:p>
          <a:p>
            <a:pPr eaLnBrk="1" hangingPunct="1"/>
            <a:r>
              <a:rPr lang="tr-TR" altLang="tr-TR" sz="3600" dirty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tr-TR" altLang="tr-TR" sz="3600" dirty="0">
                <a:latin typeface="Comic Sans MS" pitchFamily="66" charset="0"/>
              </a:rPr>
              <a:t>*Hapşırdıktan sonra, </a:t>
            </a:r>
          </a:p>
          <a:p>
            <a:pPr eaLnBrk="1" hangingPunct="1"/>
            <a:endParaRPr lang="tr-TR" altLang="tr-TR" sz="3600" dirty="0">
              <a:latin typeface="Comic Sans MS" pitchFamily="66" charset="0"/>
            </a:endParaRPr>
          </a:p>
          <a:p>
            <a:pPr eaLnBrk="1" hangingPunct="1"/>
            <a:r>
              <a:rPr lang="tr-TR" altLang="tr-TR" sz="3600" dirty="0">
                <a:latin typeface="Comic Sans MS" pitchFamily="66" charset="0"/>
              </a:rPr>
              <a:t>*Yere düşen eşyaya dokunduktan sonra,</a:t>
            </a:r>
          </a:p>
          <a:p>
            <a:pPr eaLnBrk="1" hangingPunct="1"/>
            <a:endParaRPr lang="tr-TR" altLang="tr-TR" sz="3600" dirty="0">
              <a:latin typeface="Comic Sans MS" pitchFamily="66" charset="0"/>
            </a:endParaRPr>
          </a:p>
          <a:p>
            <a:pPr eaLnBrk="1" hangingPunct="1"/>
            <a:r>
              <a:rPr lang="tr-TR" altLang="tr-TR" sz="3600" dirty="0">
                <a:latin typeface="Comic Sans MS" pitchFamily="66" charset="0"/>
              </a:rPr>
              <a:t>*Eller kirli hissedildiğinde yıkanmalıdır.</a:t>
            </a:r>
            <a:endParaRPr lang="tr-TR" altLang="tr-TR" sz="3600" dirty="0"/>
          </a:p>
        </p:txBody>
      </p:sp>
      <p:pic>
        <p:nvPicPr>
          <p:cNvPr id="9220" name="Picture 2" descr="C:\Documents and Settings\Administrator\Desktop\tsm resim\indir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520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Documents and Settings\Administrator\Desktop\tsm resim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188913"/>
            <a:ext cx="2025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ocuments and Settings\Administrator\Desktop\tsm resim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4495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354515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7937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ÖĞRENCİ</a:t>
            </a:r>
            <a:r>
              <a:rPr lang="tr-TR" sz="4000" b="1" dirty="0" smtClean="0"/>
              <a:t> 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HAKLARI</a:t>
            </a:r>
            <a:r>
              <a:rPr lang="tr-TR" sz="4000" b="1" dirty="0" smtClean="0"/>
              <a:t>, </a:t>
            </a:r>
            <a:br>
              <a:rPr lang="tr-TR" sz="4000" b="1" dirty="0" smtClean="0"/>
            </a:b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SORUMLULUKLARI</a:t>
            </a:r>
            <a:r>
              <a:rPr lang="tr-TR" sz="4000" b="1" dirty="0" smtClean="0"/>
              <a:t> 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tr-TR" sz="4000" b="1" dirty="0" smtClean="0"/>
              <a:t> 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SINIRLARI</a:t>
            </a:r>
            <a:r>
              <a:rPr lang="tr-TR" sz="4400" dirty="0" smtClean="0"/>
              <a:t/>
            </a:r>
            <a:br>
              <a:rPr lang="tr-TR" sz="4400" dirty="0" smtClean="0"/>
            </a:b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4038600" cy="4434840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4000" dirty="0" smtClean="0"/>
              <a:t>Her </a:t>
            </a:r>
          </a:p>
          <a:p>
            <a:pPr>
              <a:buNone/>
            </a:pPr>
            <a:r>
              <a:rPr lang="tr-TR" sz="4000" dirty="0" smtClean="0"/>
              <a:t>öğrencinin</a:t>
            </a:r>
          </a:p>
          <a:p>
            <a:pPr>
              <a:buNone/>
            </a:pPr>
            <a:r>
              <a:rPr lang="tr-TR" sz="4000" dirty="0" smtClean="0"/>
              <a:t>güvende olma</a:t>
            </a:r>
          </a:p>
          <a:p>
            <a:pPr>
              <a:buNone/>
            </a:pPr>
            <a:r>
              <a:rPr lang="tr-TR" sz="4000" dirty="0" smtClean="0"/>
              <a:t>hakkı vardır </a:t>
            </a:r>
            <a:endParaRPr lang="tr-TR" sz="4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43484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tr-TR" dirty="0" smtClean="0"/>
              <a:t>	 	</a:t>
            </a:r>
            <a:r>
              <a:rPr lang="tr-TR" sz="4000" dirty="0" smtClean="0"/>
              <a:t>okul   	kurallarına 	uyma 	sorumluluğu 	vardır.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923928" y="2564904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546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AAgMBAQEBAAAAAAAAAAAAAAQDBQYCBwEI/8QARhAAAQMCBAMEBwQEDAcAAAAAAQACAwQRBRIhMUFRYQYTInEHFDJCUoGRFSOh0VOSseEWJDM0Q1RicnOCk8EXJTVFZPDx/8QAFAEBAAAAAAAAAAAAAAAAAAAAAP/EABQRAQAAAAAAAAAAAAAAAAAAAAD/2gAMAwEAAhEDEQA/APF0IQgEIQgEIQgEIQgEIQgEIQgEIQgEIQgEIQgEIQgEIQgEIQgEIQgEIQgEIQgEIQgEIQgEIQgEIQgEIQgEIQgEIQgEIQgEIQgEIQgEIQgEIQgEIQgEIQgEIQgEL0XC/RDjtXldVSwU7Tvu4haOL0JU4aDNisxNtQ1gCDxdC9LxX0R1sLnfZ9cya2zZG2J+YWExjBcQwafucRpnxO4O3a7yKCvQhPYHhc+M4tTYfStzSzvDfIcT8ggRQvaO13oxpTQU0GC93BUxjxZ/6Q24leUY1gmIYJUmDEad0TuB3a7yKCuQhCAQhCAQhCAQmafDq6q/m1HUSjmyJx/2T8XZbHpRdmE1dv7TLftQU6FcO7LY80XOFVNujbqE4BjA/wC11f8ApFBWoVmOzuNHbCqz/RKYg7JdoJzZmE1I6uaG/tKCkQtth3ozxqpINXJT0jers7voPzWqwz0ZYNTkOrZp6pw3Bdlb9B+aDyBrXPcGsBc47AC5Kt6TsvjlWwPhw2fIdnPGUfivcaLAsIw9obSUUMFuLGgE/PdWDzGbCyDxmh9G2NVLA6Z9PTg8HOLj+CsW+iupt48TjB6RH816y3IBwXxwYdQUHlJ9FcoH/U23/wAL96hf6MakeziMZPWI/mvV3gc1C7qg8p/4Z139eh/UP5oXqnyQg3LIywC+y5qnBkRIUj5mx2DuKXrSDBcIKpoEkoHEndc9pez1BimCzQ1kTX+A2cRqDzXVBBJLKXk2a07qXEZJa5rqGlB8Qs5/BoQflSup/VqyaAHMI3loPOxXtXoa7JDDqI49XMHfzt+4B91nPzK02EejPAMNc6eanFVUOJc583i1PILQV2SlpBHE0MY0WAHAIMzj1c51ZcGwbxSeJ0dHj+DSUlU1r3PHhe7dp4FcVn30h6lHcmKK7XW6IPEu0WBVeAVxpqsAg6seNnBVS98qMOosepH0dfE19/Zcd2dQVQ4d6PsBoGf8wEtdOXGwMhYwDgLDdB5PSUtRWztgpIJJpXbMjaSVscJ9GWM1ga+ufFRRng453/QafivTcKw3DsHY8YfRw04ebuyDU/M6pt1b1QZXD/RhgkABq31NU7jmfkH0b+av6Hs1gmH2NJhlMxw94szO+puVOa2w9rfgopa2/vC6CwLomts0AAKN88YB1CqparT2ks+ouCL8EFs6ojyAtISL52ioBvuEtnFrhyhdd0zTfZBcxzglNskuFTxEjQlOslaBqUDpktuuBOHNNufBKuqWtB5c13RuD4xb6oGA52+1+JXBZI+QWADRxJU2aOMFzyNFRYljbzM2GmBuTYBu5QX1o4gDJLqujI548DhbySdJG6OEPqdZSNQdbL66fJclmnNvBAw8uG4v5JeSQcQUu+suPCbjruoXTuN77IGu+YhJd4OQQg9Iq25ixFSy0AaiR2eJruRUzQJMpOw1QcQU4jgbHbfdTxxsYPCAEXu4qGpn7tqCSV2luCzHaSsEbcl91o3fydzyXmna6ulnxTuKYF2Te3NB8fUC91HJNI9uxAXeH0dXYOmpmkdSrJ8AMdjHlQUTZ5YpA9riCmXTOdVMLjpa/wCC7dQ53OvcAKSooz6q2Vm7QgilqiDoUrLV6bpGeY30KTkmceKB6WtdwS3rr3O9pJPkcb6qEyW1QWxqTbVyjNVruqt05UbpzzQXLKu17uXx2IWcNdVSNmJcdV9LrndBfxYhe5JUn2nwus6JsuhK5fVsYNXILyqxM5dCn4MWEcTQ13BYafEmF4BcLDUqWlnrsQlbDQU0zg42MpjOVo53Qa6bFpah4gpw6SR+jWt1JV5gmEPpr1FXl792wGuQKDA6CnwmC0bJJqhw+8lLCSfyHRT1WJVDNBSz9PAUFnIIwdbed7pWSSHmqCfE6pxP8XmHnGUv61Wu9mnkPm0oLybuCbjQ8woC5o0BVUKqsGjoHDzXQq5R7QsUFhfy+iFW+uO6fVCD2CNtoXX5KancBBmPBLtnjNLcOF7bLhs38WAHEoGoHFwceZS0kT5qhjTfKDcqSF2WK581U4pjPqkbnF+UDbmSgsMarI6KieS4ZyLNbxJWYw3DWx5qmoGaeQ5iTwUFBLNi1UauqJMbD4Gna6u72QcFnIKJ8QKmLlySgRlpzrlVfVOELSJswaeNtFeEEqN8QcCHNBBQYyuo43tzwEAHiNQVmcXrBhbm+tNeI37SNbdq39fgzMxkpJO4k4j3T5hVZwJ9fG+nxCmjfCT8WnmOKDBfwgoD/TfVp/JRvxuitfv2/IFat/ovwt0xcaupjYToxtv2lMj0aYBG2zzVvPxGYD9gQYR2OUf6Rx/yFRHG6X4n/qrX4h6McPc0mgrqiF3ASBrx/sfxWJxvsli+Dh0k1P31O3+ng8TR5jdvzCCX7bpm3I7w/wCVQy9oP0UJPVxsqNCCyfjVS46NYPqikfiGJVIgpYnTSO9xg/8AbK47HdiqztFI2eXNT4eDrKRq/o389l7NguA4dgtM2CgpmRt942u53UncoMV2V7DxUuSpxaMT1B1Ee7GfmVvImCNoDIwAOCccwWsGhQPuNj+KCJ73DZqXkqi3cZepU0kpbu36JczZ9gEETq1t7F7fkFDJUMeDeS3yXctHBOfvIwOo0SsmDQO9maVvk5BFIyF1807yOiUkpaM3Jc53mU07BWDUVUvzso3YQf6275tCBL1ek5BCa+x//KP6qEGu78hznk6cArOkfniYCqLFg6kqGwbBzrjqFc4WbhgKB/EpRDAACRovOMWrH4hincRm7GOyjqeJWx7V1fc073A+ywn8Fg+yze/q+9frbxfNBtaGJtNTMjbwGqYDrpUSbKRrgEE4RoBclLun1sN1znLtzp1QTGQX8AJ6qN5eQbkjyXTHCyDKwGztECgfGSRqSpL5RqvkjI3OzRnULh7nFpBGg43QcySMcCCV1fweLeyqa7vorvZdzBvpqE7S1AlYHXvdAvWl7AXMBUlE0z07JeLm3KbdF3o0CjhBp/CB4eXJBg+2nYSOqEldg8bYqoavp2izZeo5O/ApPsR6PX1OTEMejLId46V2hd1fyHT6r02RzZWki17JKnrTBMWOa7ur6m23VBbwwthjbHG1rGNADWtFgApL/NcNkaQLEHiOS5M7Wm25QTOOmyWkJUjpTZLSOIKD44kbjRcOa13AeYUT5SLnI63RQmoJOmnmEDGQj2T9VE4uGh0X1ry4XCkH9pBBkc73gQhtOSfaU2Rt9DrzC+h2QbgoOfVfNC674IQNYlUR1rGk+3GbtKsMJNhc8AsnNUlrxl4arVUszI6Qvv7uqDOdsa0mCpu7QMICpexzwInu47JTttXF0EmU6OcB8rqLsrUhsLm3QbZsuu66kqA0aKpbVAG913BN30/RguUFox1t9zupcwI68lUetfeWTcMtzugbDZJBlfIWDkxRyYfI4eCoeP74BU8b2jipgQbnMAAL6lBWhs9PcSWc3m1TxyNeACQL6BdukL92gD3Qdz1Sd5HvzRR2aNnO0v5IGpIwBok3QhhvGMp5DZMNnto8EKOoka2J8nADQdUHyGpc12V2hXVXVMjhL7XSDJHkkTkXHuj3fMqKasaMrXMe9pNmhoPjPK6DqGue9xIAYP7RC7iHrbnOeADe1zqXfkonYe94DnU8LSdcrTbL5lMxQimaMlrjcDZB9dUTU0Ba0FwG3NS07nMYHSeKV2tuSXq5Q9gcN+Slwtwkc5smjhsDxQONEh1c6yL2GpuVIWlx3suLhuqDkNLuH1XLqdrvbAv14KYXOwXYjJCBR0Ij1Y838tFG6SQe0245gp10TfeuVwYoxs1BBE9rtvn0Umi6MMbjq0fRfWty+wSEHPd+aFJ4/i/AIQZqrkAebbcF2MUl7gxh5DbKpmqNQ2+pXIk03QUfa2qsIY/idcqLBqvunb6EKHtbG53dTDUNNiq6jl0Fjqg2zK6/FX2GsLcP7x3tS+I+XBYCCoJIF1s6irqIoQ1lO/u2iwIHBArU1b4Z9+Kmp8Us4XKqQZq+cxwRvfJxAB08zsE9F2drS2754mH4bF1vmguo8TbYaqZ2KhsRy6udoAs9Nh+IU4AMYlHxRa/gpaShrpTcxd3bjIbIL6iqJTJfPmedXOOtlesnpnNJcwAm5Lhe7j5bLKNiqqUfeMOXmw3CZhrHFtr6dUFnVGJxdkddu11X1D5mBsbBa59t2zeqkheHSZ3aW4LuomY/wgAk6AIIqcQzENiaXMj3e7XM7jbqnHRDJ49Ty5JGKR9IMhiytHIaKb1tsjdDdB8jY1jiC/w8F8nkawaJaokOpSRqwXFjzqPxQMtqGtmJd7JC69aayQPZoVW1ErNiR5BTYREJ5XCY3FtEGppp2VMIcPaG4XYjBPi+ir6aJ9LMO7BdHseisRIAglADeC+uN9AojUNAtbVRGsY06td9EEr2nmo3DkFx63GTbNryKHSt52Qdea7Db7KETC1h9V9E1hugmynohR98PiCEHmMEpdIS43PMpsP0VbSm73Dqnb2G6CKtjbPG5jxcELIRuMNQ+M+64hbB5BWcxujPfiaIancc0H2KbK5ruRuvUsLqhURkkZrLyjCKWpxKqFLSxl8mUuIvYADckr1HBIhRUEULyM4aMx6oLOOIAERtDbm5yi1125rWNud1yKgNboUnUVN76oOnzkHSyGTne6q5agAm5UYrLDdBed7mtZ1lG+OOYHXK8cRxVK+vDToURYjaQeJA/NUvpiGSjLfZw2KIZ2PcC1+o1S0lZFO0sk8TTuCkG4fiD6kChaXxH3nG2VBsfXonQjvANBudFnpqoCrIpAXNPBovqrKjwSzQa6YyO+EGwCsY6Wmibljja0dAgpBFVzMP3TgTtmNku/BayZ4eZYmEdbrQyN7vUDM1cXFrg6IKZmAgOvPUuJ5NbZWFLDBRm0TfF8btVM54ta6geRxQONq3NNntupS8PbmYbhVmfKLHUL6KoRuGosd0DrpVG+Uc0vLOCCbpOestsUDrprHUB45FcyVbY2526DkRsqeWvsCLpKTFHtuNweCC9+1220fGOhXP2vbUvaPJUFNh+IYhOHCF0MR3kk0FugWkoqCkogPug9/GSQXP7kEf2o39IEKz7+Pkz6IQeemARPc+O5BOo5LmSUNF3GwTDX2dc6g6FZrtFI+EeB5Hi0QWYxGHvMmZoJ2uV1Ufes2Cwxe4uzEm/NW2H406MCOpu5vxDcIN72Owr1ammxFoJknzRkcA0H9ysm1Vrg6WVd2L7QUsRdSyyt7iQ3a74SrvEcH72o76inZ3b9SCdkCj8QtsUrNiFxoVLiGHw00Bc6ovJy4LO1EojBPefKyB2erJvcpV9W5VclcSSAom1WY7goLR1U7mp8Ohq6+cR07S48TwCr6JrqypjgZ7TzYL1DCKGDDqVkcbRe3iPElAphnZ2OBrXVDjLJy4BW5jETQAQ0DgF9fUho0VdVVRJOqBp1Q0e9dc+sDgqh1RY3uon1ttLoLd9UOaQkrAx9r6FVVRX2uAVXTVjnHdBoX1zRxCifiAPFZ41DnHcrh0pPFBeHEQTuuZq5mW99QqHvDzX1ofNI2NmrnGwCC4jrpalwjgaXv2ACejwStlbmmkbHfhuVb4DhUVBTgAAynVzlY1BawboMuezzQfvap3+VqeocNpKPxRxiST436n9ymqJhfdL+tBvFBZiZpFiMp5qKU2Nza3NVktY2xuUuMRAu0u2QW2dvNCpftJvxIQUellju00zn4k6O/hYBYdbLW57C52WDxGf1mtmmGznaeXBAuhCEHTHvjN2OLT0KdbjOIsZkZWTNbyDiEghBbUGMzRvLauR8jHH2nEkj9yv5AyRrHx2LHNuCOKxSscPxaWkYInjvIhsL6t8kFtUx5GOdwAJWZDnA3BIPQq1xHFxUQmKBrgHe0Ty5KqFri+19UGv7A01Ya/12Rr/VmNIDnHQnovSBW2bqVVRYfMzC4TTN+5EYLQ3a1kkah1rX2QXktaLbpCoq731VXJUO5peWpa0XkeAOpQOvqjzS75yeKpavH6SG4a4yO5NVLVdoKmUkRNbG36lBqpqhrQS5wSZrYSdJGnyKx89VPUG80rndL6KFBtTXRNGsjR5lRnE6f9My/95Y5CDXnEoOMrP1k/gGIwPxaFudp5arAr0j0bYbBV4TPJA1hrBJZxO4HCyDbCvDWjVK1OI3Fi5JOpawS9w+J4de17aJPF4XYcwOq542NIvcuQS1FdfYpKSqceKzlR2kpRMWROc5o98jQr4ccp3C5laEF3LVOJ3SzpyTuqOXHqe5Dc7uoCWfjw9yFx/vOQaPvzzCFl/t2T9C39ZCC7xR7mwup2ktLxq7oszJh8rfYs4Ld4vDHiV3UjPE0//UpS4Hme31mUsHIBBhXxvYbPaR5rlers7K4TVQFhc/Pbdy8/7S4JLglcYXnNG7VjuYQVCEIQCEIQCEIQeoejrtpSMpG4RjUgjy+GGZ+xHIngr3FsOwcTesfaMTIzqQ141XiSOiDY492go4JHQ4WBKRp3h2H5rKVFTNUvLppHOJ66KFCAQhCAQhCAQhCAVhg2M1+C1XrGHzmN/Ebh3mFXoQbep9J+Ozwd2GUzHWtnDCSsliOJVmJTGauqHyv4ZjoPIJVCAQhCAQhCAQhCD02BwgB7s7HQqWorGmJgt4r3KVc7Tl0CWlPG6CzZiIilaNQAle2FOMVwX1iIh0sHitxI4quJc4kkoZVyRXa0mx0I5hBiEJjEKc01ZJHwvdvkUugEIQgEIQgEIQgEIQgEIQgEIQgEIQATsgEKQQSkXDDZcuY5vtNIQcoQhAIQhAIQhAIQhB6GfaHklpeCEIIz7KXPtlCEFHj/APPh/hhVqEIBCEIBCEIBCEIBCEIBCEIBCEIBNUvBCEFwP5H5JGp9hCECEmwUS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548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AAgMBAQEBAAAAAAAAAAAAAAQDBQYCBwEI/8QARhAAAQMCBAMEBwQEDAcAAAAAAQACAwQRBRIhMUFRYQYTInEHFDJCUoGRFSOh0VOSseEWJDM0Q1RicnOCk8EXJTVFZPDx/8QAFAEBAAAAAAAAAAAAAAAAAAAAAP/EABQRAQAAAAAAAAAAAAAAAAAAAAD/2gAMAwEAAhEDEQA/APF0IQgEIQgEIQgEIQgEIQgEIQgEIQgEIQgEIQgEIQgEIQgEIQgEIQgEIQgEIQgEIQgEIQgEIQgEIQgEIQgEIQgEIQgEIQgEIQgEIQgEIQgEIQgEIQgEIQgEIQgEL0XC/RDjtXldVSwU7Tvu4haOL0JU4aDNisxNtQ1gCDxdC9LxX0R1sLnfZ9cya2zZG2J+YWExjBcQwafucRpnxO4O3a7yKCvQhPYHhc+M4tTYfStzSzvDfIcT8ggRQvaO13oxpTQU0GC93BUxjxZ/6Q24leUY1gmIYJUmDEad0TuB3a7yKCuQhCAQhCAQhCAQmafDq6q/m1HUSjmyJx/2T8XZbHpRdmE1dv7TLftQU6FcO7LY80XOFVNujbqE4BjA/wC11f8ApFBWoVmOzuNHbCqz/RKYg7JdoJzZmE1I6uaG/tKCkQtth3ozxqpINXJT0jers7voPzWqwz0ZYNTkOrZp6pw3Bdlb9B+aDyBrXPcGsBc47AC5Kt6TsvjlWwPhw2fIdnPGUfivcaLAsIw9obSUUMFuLGgE/PdWDzGbCyDxmh9G2NVLA6Z9PTg8HOLj+CsW+iupt48TjB6RH816y3IBwXxwYdQUHlJ9FcoH/U23/wAL96hf6MakeziMZPWI/mvV3gc1C7qg8p/4Z139eh/UP5oXqnyQg3LIywC+y5qnBkRIUj5mx2DuKXrSDBcIKpoEkoHEndc9pez1BimCzQ1kTX+A2cRqDzXVBBJLKXk2a07qXEZJa5rqGlB8Qs5/BoQflSup/VqyaAHMI3loPOxXtXoa7JDDqI49XMHfzt+4B91nPzK02EejPAMNc6eanFVUOJc583i1PILQV2SlpBHE0MY0WAHAIMzj1c51ZcGwbxSeJ0dHj+DSUlU1r3PHhe7dp4FcVn30h6lHcmKK7XW6IPEu0WBVeAVxpqsAg6seNnBVS98qMOosepH0dfE19/Zcd2dQVQ4d6PsBoGf8wEtdOXGwMhYwDgLDdB5PSUtRWztgpIJJpXbMjaSVscJ9GWM1ga+ufFRRng453/QafivTcKw3DsHY8YfRw04ebuyDU/M6pt1b1QZXD/RhgkABq31NU7jmfkH0b+av6Hs1gmH2NJhlMxw94szO+puVOa2w9rfgopa2/vC6CwLomts0AAKN88YB1CqparT2ks+ouCL8EFs6ojyAtISL52ioBvuEtnFrhyhdd0zTfZBcxzglNskuFTxEjQlOslaBqUDpktuuBOHNNufBKuqWtB5c13RuD4xb6oGA52+1+JXBZI+QWADRxJU2aOMFzyNFRYljbzM2GmBuTYBu5QX1o4gDJLqujI548DhbySdJG6OEPqdZSNQdbL66fJclmnNvBAw8uG4v5JeSQcQUu+suPCbjruoXTuN77IGu+YhJd4OQQg9Iq25ixFSy0AaiR2eJruRUzQJMpOw1QcQU4jgbHbfdTxxsYPCAEXu4qGpn7tqCSV2luCzHaSsEbcl91o3fydzyXmna6ulnxTuKYF2Te3NB8fUC91HJNI9uxAXeH0dXYOmpmkdSrJ8AMdjHlQUTZ5YpA9riCmXTOdVMLjpa/wCC7dQ53OvcAKSooz6q2Vm7QgilqiDoUrLV6bpGeY30KTkmceKB6WtdwS3rr3O9pJPkcb6qEyW1QWxqTbVyjNVruqt05UbpzzQXLKu17uXx2IWcNdVSNmJcdV9LrndBfxYhe5JUn2nwus6JsuhK5fVsYNXILyqxM5dCn4MWEcTQ13BYafEmF4BcLDUqWlnrsQlbDQU0zg42MpjOVo53Qa6bFpah4gpw6SR+jWt1JV5gmEPpr1FXl792wGuQKDA6CnwmC0bJJqhw+8lLCSfyHRT1WJVDNBSz9PAUFnIIwdbed7pWSSHmqCfE6pxP8XmHnGUv61Wu9mnkPm0oLybuCbjQ8woC5o0BVUKqsGjoHDzXQq5R7QsUFhfy+iFW+uO6fVCD2CNtoXX5KancBBmPBLtnjNLcOF7bLhs38WAHEoGoHFwceZS0kT5qhjTfKDcqSF2WK581U4pjPqkbnF+UDbmSgsMarI6KieS4ZyLNbxJWYw3DWx5qmoGaeQ5iTwUFBLNi1UauqJMbD4Gna6u72QcFnIKJ8QKmLlySgRlpzrlVfVOELSJswaeNtFeEEqN8QcCHNBBQYyuo43tzwEAHiNQVmcXrBhbm+tNeI37SNbdq39fgzMxkpJO4k4j3T5hVZwJ9fG+nxCmjfCT8WnmOKDBfwgoD/TfVp/JRvxuitfv2/IFat/ovwt0xcaupjYToxtv2lMj0aYBG2zzVvPxGYD9gQYR2OUf6Rx/yFRHG6X4n/qrX4h6McPc0mgrqiF3ASBrx/sfxWJxvsli+Dh0k1P31O3+ng8TR5jdvzCCX7bpm3I7w/wCVQy9oP0UJPVxsqNCCyfjVS46NYPqikfiGJVIgpYnTSO9xg/8AbK47HdiqztFI2eXNT4eDrKRq/o389l7NguA4dgtM2CgpmRt942u53UncoMV2V7DxUuSpxaMT1B1Ee7GfmVvImCNoDIwAOCccwWsGhQPuNj+KCJ73DZqXkqi3cZepU0kpbu36JczZ9gEETq1t7F7fkFDJUMeDeS3yXctHBOfvIwOo0SsmDQO9maVvk5BFIyF1807yOiUkpaM3Jc53mU07BWDUVUvzso3YQf6275tCBL1ek5BCa+x//KP6qEGu78hznk6cArOkfniYCqLFg6kqGwbBzrjqFc4WbhgKB/EpRDAACRovOMWrH4hincRm7GOyjqeJWx7V1fc073A+ywn8Fg+yze/q+9frbxfNBtaGJtNTMjbwGqYDrpUSbKRrgEE4RoBclLun1sN1znLtzp1QTGQX8AJ6qN5eQbkjyXTHCyDKwGztECgfGSRqSpL5RqvkjI3OzRnULh7nFpBGg43QcySMcCCV1fweLeyqa7vorvZdzBvpqE7S1AlYHXvdAvWl7AXMBUlE0z07JeLm3KbdF3o0CjhBp/CB4eXJBg+2nYSOqEldg8bYqoavp2izZeo5O/ApPsR6PX1OTEMejLId46V2hd1fyHT6r02RzZWki17JKnrTBMWOa7ur6m23VBbwwthjbHG1rGNADWtFgApL/NcNkaQLEHiOS5M7Wm25QTOOmyWkJUjpTZLSOIKD44kbjRcOa13AeYUT5SLnI63RQmoJOmnmEDGQj2T9VE4uGh0X1ry4XCkH9pBBkc73gQhtOSfaU2Rt9DrzC+h2QbgoOfVfNC674IQNYlUR1rGk+3GbtKsMJNhc8AsnNUlrxl4arVUszI6Qvv7uqDOdsa0mCpu7QMICpexzwInu47JTttXF0EmU6OcB8rqLsrUhsLm3QbZsuu66kqA0aKpbVAG913BN30/RguUFox1t9zupcwI68lUetfeWTcMtzugbDZJBlfIWDkxRyYfI4eCoeP74BU8b2jipgQbnMAAL6lBWhs9PcSWc3m1TxyNeACQL6BdukL92gD3Qdz1Sd5HvzRR2aNnO0v5IGpIwBok3QhhvGMp5DZMNnto8EKOoka2J8nADQdUHyGpc12V2hXVXVMjhL7XSDJHkkTkXHuj3fMqKasaMrXMe9pNmhoPjPK6DqGue9xIAYP7RC7iHrbnOeADe1zqXfkonYe94DnU8LSdcrTbL5lMxQimaMlrjcDZB9dUTU0Ba0FwG3NS07nMYHSeKV2tuSXq5Q9gcN+Slwtwkc5smjhsDxQONEh1c6yL2GpuVIWlx3suLhuqDkNLuH1XLqdrvbAv14KYXOwXYjJCBR0Ij1Y838tFG6SQe0245gp10TfeuVwYoxs1BBE9rtvn0Umi6MMbjq0fRfWty+wSEHPd+aFJ4/i/AIQZqrkAebbcF2MUl7gxh5DbKpmqNQ2+pXIk03QUfa2qsIY/idcqLBqvunb6EKHtbG53dTDUNNiq6jl0Fjqg2zK6/FX2GsLcP7x3tS+I+XBYCCoJIF1s6irqIoQ1lO/u2iwIHBArU1b4Z9+Kmp8Us4XKqQZq+cxwRvfJxAB08zsE9F2drS2754mH4bF1vmguo8TbYaqZ2KhsRy6udoAs9Nh+IU4AMYlHxRa/gpaShrpTcxd3bjIbIL6iqJTJfPmedXOOtlesnpnNJcwAm5Lhe7j5bLKNiqqUfeMOXmw3CZhrHFtr6dUFnVGJxdkddu11X1D5mBsbBa59t2zeqkheHSZ3aW4LuomY/wgAk6AIIqcQzENiaXMj3e7XM7jbqnHRDJ49Ty5JGKR9IMhiytHIaKb1tsjdDdB8jY1jiC/w8F8nkawaJaokOpSRqwXFjzqPxQMtqGtmJd7JC69aayQPZoVW1ErNiR5BTYREJ5XCY3FtEGppp2VMIcPaG4XYjBPi+ir6aJ9LMO7BdHseisRIAglADeC+uN9AojUNAtbVRGsY06td9EEr2nmo3DkFx63GTbNryKHSt52Qdea7Db7KETC1h9V9E1hugmynohR98PiCEHmMEpdIS43PMpsP0VbSm73Dqnb2G6CKtjbPG5jxcELIRuMNQ+M+64hbB5BWcxujPfiaIancc0H2KbK5ruRuvUsLqhURkkZrLyjCKWpxKqFLSxl8mUuIvYADckr1HBIhRUEULyM4aMx6oLOOIAERtDbm5yi1125rWNud1yKgNboUnUVN76oOnzkHSyGTne6q5agAm5UYrLDdBed7mtZ1lG+OOYHXK8cRxVK+vDToURYjaQeJA/NUvpiGSjLfZw2KIZ2PcC1+o1S0lZFO0sk8TTuCkG4fiD6kChaXxH3nG2VBsfXonQjvANBudFnpqoCrIpAXNPBovqrKjwSzQa6YyO+EGwCsY6Wmibljja0dAgpBFVzMP3TgTtmNku/BayZ4eZYmEdbrQyN7vUDM1cXFrg6IKZmAgOvPUuJ5NbZWFLDBRm0TfF8btVM54ta6geRxQONq3NNntupS8PbmYbhVmfKLHUL6KoRuGosd0DrpVG+Uc0vLOCCbpOestsUDrprHUB45FcyVbY2526DkRsqeWvsCLpKTFHtuNweCC9+1220fGOhXP2vbUvaPJUFNh+IYhOHCF0MR3kk0FugWkoqCkogPug9/GSQXP7kEf2o39IEKz7+Pkz6IQeemARPc+O5BOo5LmSUNF3GwTDX2dc6g6FZrtFI+EeB5Hi0QWYxGHvMmZoJ2uV1Ufes2Cwxe4uzEm/NW2H406MCOpu5vxDcIN72Owr1ammxFoJknzRkcA0H9ysm1Vrg6WVd2L7QUsRdSyyt7iQ3a74SrvEcH72o76inZ3b9SCdkCj8QtsUrNiFxoVLiGHw00Bc6ovJy4LO1EojBPefKyB2erJvcpV9W5VclcSSAom1WY7goLR1U7mp8Ohq6+cR07S48TwCr6JrqypjgZ7TzYL1DCKGDDqVkcbRe3iPElAphnZ2OBrXVDjLJy4BW5jETQAQ0DgF9fUho0VdVVRJOqBp1Q0e9dc+sDgqh1RY3uon1ttLoLd9UOaQkrAx9r6FVVRX2uAVXTVjnHdBoX1zRxCifiAPFZ41DnHcrh0pPFBeHEQTuuZq5mW99QqHvDzX1ofNI2NmrnGwCC4jrpalwjgaXv2ACejwStlbmmkbHfhuVb4DhUVBTgAAynVzlY1BawboMuezzQfvap3+VqeocNpKPxRxiST436n9ymqJhfdL+tBvFBZiZpFiMp5qKU2Nza3NVktY2xuUuMRAu0u2QW2dvNCpftJvxIQUellju00zn4k6O/hYBYdbLW57C52WDxGf1mtmmGznaeXBAuhCEHTHvjN2OLT0KdbjOIsZkZWTNbyDiEghBbUGMzRvLauR8jHH2nEkj9yv5AyRrHx2LHNuCOKxSscPxaWkYInjvIhsL6t8kFtUx5GOdwAJWZDnA3BIPQq1xHFxUQmKBrgHe0Ty5KqFri+19UGv7A01Ya/12Rr/VmNIDnHQnovSBW2bqVVRYfMzC4TTN+5EYLQ3a1kkah1rX2QXktaLbpCoq731VXJUO5peWpa0XkeAOpQOvqjzS75yeKpavH6SG4a4yO5NVLVdoKmUkRNbG36lBqpqhrQS5wSZrYSdJGnyKx89VPUG80rndL6KFBtTXRNGsjR5lRnE6f9My/95Y5CDXnEoOMrP1k/gGIwPxaFudp5arAr0j0bYbBV4TPJA1hrBJZxO4HCyDbCvDWjVK1OI3Fi5JOpawS9w+J4de17aJPF4XYcwOq542NIvcuQS1FdfYpKSqceKzlR2kpRMWROc5o98jQr4ccp3C5laEF3LVOJ3SzpyTuqOXHqe5Dc7uoCWfjw9yFx/vOQaPvzzCFl/t2T9C39ZCC7xR7mwup2ktLxq7oszJh8rfYs4Ld4vDHiV3UjPE0//UpS4Hme31mUsHIBBhXxvYbPaR5rlers7K4TVQFhc/Pbdy8/7S4JLglcYXnNG7VjuYQVCEIQCEIQCEIQeoejrtpSMpG4RjUgjy+GGZ+xHIngr3FsOwcTesfaMTIzqQ141XiSOiDY492go4JHQ4WBKRp3h2H5rKVFTNUvLppHOJ66KFCAQhCAQhCAQhCAVhg2M1+C1XrGHzmN/Ebh3mFXoQbep9J+Ozwd2GUzHWtnDCSsliOJVmJTGauqHyv4ZjoPIJVCAQhCAQhCAQhCD02BwgB7s7HQqWorGmJgt4r3KVc7Tl0CWlPG6CzZiIilaNQAle2FOMVwX1iIh0sHitxI4quJc4kkoZVyRXa0mx0I5hBiEJjEKc01ZJHwvdvkUugEIQgEIQgEIQgEIQgEIQgEIQgEIQATsgEKQQSkXDDZcuY5vtNIQcoQhAIQhAIQhAIQhB6GfaHklpeCEIIz7KXPtlCEFHj/APPh/hhVqEIBCEIBCEIBCEIBCEIBCEIBCEIBNUvBCEFwP5H5JGp9hCECEmwUS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2" descr="http://www.meleklermekani.com/portal/wp-content/uploads/coc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941168"/>
            <a:ext cx="1843918" cy="1440159"/>
          </a:xfrm>
          <a:prstGeom prst="rect">
            <a:avLst/>
          </a:prstGeom>
          <a:noFill/>
        </p:spPr>
      </p:pic>
      <p:pic>
        <p:nvPicPr>
          <p:cNvPr id="108550" name="Picture 6" descr="http://www.kadinella.com/wp-content/uploads/k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09120"/>
            <a:ext cx="1057275" cy="105727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5 Metin kutusu"/>
          <p:cNvSpPr txBox="1">
            <a:spLocks noChangeArrowheads="1"/>
          </p:cNvSpPr>
          <p:nvPr/>
        </p:nvSpPr>
        <p:spPr bwMode="auto">
          <a:xfrm>
            <a:off x="179388" y="549275"/>
            <a:ext cx="84963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800" dirty="0"/>
              <a:t> </a:t>
            </a:r>
          </a:p>
          <a:p>
            <a:pPr eaLnBrk="1" hangingPunct="1"/>
            <a:endParaRPr lang="tr-TR" altLang="tr-TR" sz="3600" dirty="0"/>
          </a:p>
          <a:p>
            <a:pPr eaLnBrk="1" hangingPunct="1"/>
            <a:r>
              <a:rPr lang="tr-TR" altLang="tr-TR" sz="3600" b="1" dirty="0">
                <a:solidFill>
                  <a:srgbClr val="0070C0"/>
                </a:solidFill>
                <a:latin typeface="Comic Sans MS" pitchFamily="66" charset="0"/>
              </a:rPr>
              <a:t>* </a:t>
            </a:r>
            <a:r>
              <a:rPr lang="tr-TR" altLang="tr-TR" sz="2800" b="1" dirty="0">
                <a:latin typeface="Comic Sans MS" pitchFamily="66" charset="0"/>
              </a:rPr>
              <a:t>Eller Kağıt havlu kullanılarak iyice kurutulmalıdır.</a:t>
            </a:r>
          </a:p>
          <a:p>
            <a:pPr eaLnBrk="1" hangingPunct="1"/>
            <a:endParaRPr lang="tr-TR" altLang="tr-TR" sz="1800" dirty="0"/>
          </a:p>
          <a:p>
            <a:pPr eaLnBrk="1" hangingPunct="1"/>
            <a:r>
              <a:rPr lang="tr-TR" altLang="tr-TR" sz="3600" b="1" dirty="0">
                <a:latin typeface="Comic Sans MS" pitchFamily="66" charset="0"/>
              </a:rPr>
              <a:t>* </a:t>
            </a:r>
            <a:r>
              <a:rPr lang="tr-TR" altLang="tr-TR" sz="2800" b="1" dirty="0">
                <a:latin typeface="Comic Sans MS" pitchFamily="66" charset="0"/>
              </a:rPr>
              <a:t>Islak ellerimizi üzerimizle asla kurutmamalıyız.</a:t>
            </a:r>
          </a:p>
          <a:p>
            <a:pPr eaLnBrk="1" hangingPunct="1"/>
            <a:r>
              <a:rPr lang="tr-TR" altLang="tr-TR" sz="2800" b="1" dirty="0">
                <a:latin typeface="Comic Sans MS" pitchFamily="66" charset="0"/>
              </a:rPr>
              <a:t/>
            </a:r>
            <a:br>
              <a:rPr lang="tr-TR" altLang="tr-TR" sz="2800" b="1" dirty="0">
                <a:latin typeface="Comic Sans MS" pitchFamily="66" charset="0"/>
              </a:rPr>
            </a:br>
            <a:r>
              <a:rPr lang="tr-TR" altLang="tr-TR" sz="4000" b="1" dirty="0">
                <a:latin typeface="Comic Sans MS" pitchFamily="66" charset="0"/>
              </a:rPr>
              <a:t>*</a:t>
            </a:r>
            <a:r>
              <a:rPr lang="tr-TR" altLang="tr-TR" sz="2800" b="1" dirty="0">
                <a:latin typeface="Comic Sans MS" pitchFamily="66" charset="0"/>
              </a:rPr>
              <a:t>Çünkü giysilerde bulunabilecek mikroplar temiz ellerimize bulaşabilir.</a:t>
            </a:r>
            <a:r>
              <a:rPr lang="tr-TR" altLang="tr-TR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12875"/>
            <a:ext cx="2952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2103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2 Metin kutusu"/>
          <p:cNvSpPr txBox="1">
            <a:spLocks noChangeArrowheads="1"/>
          </p:cNvSpPr>
          <p:nvPr/>
        </p:nvSpPr>
        <p:spPr bwMode="auto">
          <a:xfrm>
            <a:off x="250825" y="908050"/>
            <a:ext cx="6049963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tr-TR" altLang="tr-TR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solidFill>
                  <a:srgbClr val="0070C0"/>
                </a:solidFill>
                <a:latin typeface="Comic Sans MS" pitchFamily="66" charset="0"/>
              </a:rPr>
              <a:t>*</a:t>
            </a:r>
            <a:r>
              <a:rPr lang="tr-TR" altLang="tr-TR" sz="2600" dirty="0">
                <a:latin typeface="Comic Sans MS" pitchFamily="66" charset="0"/>
              </a:rPr>
              <a:t>Haftada 1 kez el tırnakları kısa ve YUVARLAK şekilde kesilmelidir,</a:t>
            </a: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r>
              <a:rPr lang="tr-TR" altLang="tr-TR" sz="2600" dirty="0">
                <a:latin typeface="Comic Sans MS" pitchFamily="66" charset="0"/>
              </a:rPr>
              <a:t>*Tırnak dipleri çok iyi temizlenmelidir,</a:t>
            </a: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r>
              <a:rPr lang="tr-TR" altLang="tr-TR" sz="2600" dirty="0">
                <a:latin typeface="Comic Sans MS" pitchFamily="66" charset="0"/>
              </a:rPr>
              <a:t>*Herkesin kendine ait tırnak makası olmalıdır,</a:t>
            </a: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r>
              <a:rPr lang="tr-TR" altLang="tr-TR" sz="2600" dirty="0">
                <a:latin typeface="Comic Sans MS" pitchFamily="66" charset="0"/>
              </a:rPr>
              <a:t>*Tırnak makasımızı kullandıktan sonra yıkamayı unutmayalım.</a:t>
            </a:r>
          </a:p>
          <a:p>
            <a:pPr eaLnBrk="1" hangingPunct="1"/>
            <a:endParaRPr lang="tr-TR" altLang="tr-TR" sz="2600" dirty="0"/>
          </a:p>
        </p:txBody>
      </p:sp>
      <p:pic>
        <p:nvPicPr>
          <p:cNvPr id="13316" name="Picture 2" descr="C:\Documents and Settings\Administrator\Desktop\tsm resim\images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6 Metin kutusu"/>
          <p:cNvSpPr txBox="1">
            <a:spLocks noChangeArrowheads="1"/>
          </p:cNvSpPr>
          <p:nvPr/>
        </p:nvSpPr>
        <p:spPr bwMode="auto">
          <a:xfrm>
            <a:off x="2051050" y="765175"/>
            <a:ext cx="568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0070C0"/>
                </a:solidFill>
                <a:latin typeface="Comic Sans MS" pitchFamily="66" charset="0"/>
              </a:rPr>
              <a:t> ELLERDE TIRNAK TEMİZLİĞİ</a:t>
            </a:r>
            <a:endParaRPr lang="tr-TR" altLang="tr-TR" sz="2800"/>
          </a:p>
        </p:txBody>
      </p:sp>
    </p:spTree>
    <p:extLst>
      <p:ext uri="{BB962C8B-B14F-4D97-AF65-F5344CB8AC3E}">
        <p14:creationId xmlns="" xmlns:p14="http://schemas.microsoft.com/office/powerpoint/2010/main" val="297744290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2 Metin kutusu"/>
          <p:cNvSpPr txBox="1">
            <a:spLocks noChangeArrowheads="1"/>
          </p:cNvSpPr>
          <p:nvPr/>
        </p:nvSpPr>
        <p:spPr bwMode="auto">
          <a:xfrm>
            <a:off x="179388" y="1700213"/>
            <a:ext cx="554513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 sz="4000" dirty="0">
              <a:solidFill>
                <a:srgbClr val="0070C0"/>
              </a:solidFill>
            </a:endParaRPr>
          </a:p>
          <a:p>
            <a:pPr eaLnBrk="1" hangingPunct="1"/>
            <a:r>
              <a:rPr lang="tr-TR" altLang="tr-TR" sz="3600" dirty="0">
                <a:solidFill>
                  <a:srgbClr val="0070C0"/>
                </a:solidFill>
                <a:latin typeface="Comic Sans MS" pitchFamily="66" charset="0"/>
              </a:rPr>
              <a:t>*</a:t>
            </a:r>
            <a:r>
              <a:rPr lang="tr-TR" altLang="tr-TR" sz="2800" dirty="0">
                <a:latin typeface="Comic Sans MS" pitchFamily="66" charset="0"/>
              </a:rPr>
              <a:t>Ayaklar her gün düzenli olarak yıkanmalıdır.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*Yıkanmazsa ;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>
              <a:buFontTx/>
              <a:buChar char="-"/>
            </a:pPr>
            <a:r>
              <a:rPr lang="tr-TR" altLang="tr-TR" sz="2800" dirty="0">
                <a:latin typeface="Comic Sans MS" pitchFamily="66" charset="0"/>
              </a:rPr>
              <a:t>Rahatsız edici kokular,  </a:t>
            </a:r>
          </a:p>
          <a:p>
            <a:pPr eaLnBrk="1" hangingPunct="1">
              <a:buFontTx/>
              <a:buChar char="-"/>
            </a:pPr>
            <a:r>
              <a:rPr lang="tr-TR" altLang="tr-TR" sz="2800" dirty="0">
                <a:latin typeface="Comic Sans MS" pitchFamily="66" charset="0"/>
              </a:rPr>
              <a:t>Mantar hastalığı olabilir.</a:t>
            </a:r>
          </a:p>
          <a:p>
            <a:pPr eaLnBrk="1" hangingPunct="1"/>
            <a:endParaRPr lang="tr-TR" altLang="tr-TR" sz="2800" dirty="0"/>
          </a:p>
        </p:txBody>
      </p:sp>
      <p:pic>
        <p:nvPicPr>
          <p:cNvPr id="14340" name="Picture 2" descr="C:\Documents and Settings\Administrator\Desktop\tsm resim\images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3313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Documents and Settings\Administrator\Desktop\tsm resim\images (2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168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5 Metin kutusu"/>
          <p:cNvSpPr txBox="1">
            <a:spLocks noChangeArrowheads="1"/>
          </p:cNvSpPr>
          <p:nvPr/>
        </p:nvSpPr>
        <p:spPr bwMode="auto">
          <a:xfrm>
            <a:off x="1403350" y="836613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2000">
                <a:solidFill>
                  <a:srgbClr val="0070C0"/>
                </a:solidFill>
              </a:rPr>
              <a:t> </a:t>
            </a:r>
            <a:r>
              <a:rPr lang="tr-TR" altLang="tr-TR" sz="3600" b="1">
                <a:solidFill>
                  <a:srgbClr val="0070C0"/>
                </a:solidFill>
              </a:rPr>
              <a:t>2) </a:t>
            </a:r>
            <a:r>
              <a:rPr lang="tr-TR" altLang="tr-TR" sz="3600" b="1">
                <a:solidFill>
                  <a:srgbClr val="0070C0"/>
                </a:solidFill>
                <a:latin typeface="Comic Sans MS" pitchFamily="66" charset="0"/>
              </a:rPr>
              <a:t>AYAK HİJYENİ </a:t>
            </a:r>
            <a:endParaRPr lang="tr-TR" altLang="tr-TR" sz="3600"/>
          </a:p>
        </p:txBody>
      </p:sp>
    </p:spTree>
    <p:extLst>
      <p:ext uri="{BB962C8B-B14F-4D97-AF65-F5344CB8AC3E}">
        <p14:creationId xmlns="" xmlns:p14="http://schemas.microsoft.com/office/powerpoint/2010/main" val="241017505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2 Metin kutusu"/>
          <p:cNvSpPr txBox="1">
            <a:spLocks noChangeArrowheads="1"/>
          </p:cNvSpPr>
          <p:nvPr/>
        </p:nvSpPr>
        <p:spPr bwMode="auto">
          <a:xfrm>
            <a:off x="179388" y="1557338"/>
            <a:ext cx="554513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800" dirty="0">
                <a:solidFill>
                  <a:srgbClr val="0070C0"/>
                </a:solidFill>
                <a:latin typeface="Comic Sans MS" pitchFamily="66" charset="0"/>
              </a:rPr>
              <a:t>*</a:t>
            </a:r>
            <a:r>
              <a:rPr lang="tr-TR" altLang="tr-TR" sz="2800" dirty="0">
                <a:latin typeface="Comic Sans MS" pitchFamily="66" charset="0"/>
              </a:rPr>
              <a:t>Her yıkanmadan sonra ayaklar parmak araları ile birlikte kurulanmalıdır.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*Ayak ve el havlusu AYRI olmalıdır.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*Ayak tırnaklarının düzenli aralıklarla ve DÜZ kesilmesi gerekir.</a:t>
            </a:r>
          </a:p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endParaRPr lang="tr-TR" altLang="tr-TR" sz="2400" dirty="0"/>
          </a:p>
        </p:txBody>
      </p:sp>
      <p:pic>
        <p:nvPicPr>
          <p:cNvPr id="15364" name="Picture 2" descr="C:\Documents and Settings\Administrator\Desktop\tsm resim\indir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Documents and Settings\Administrator\Desktop\tsm resim\images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34559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731781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2 Metin kutusu"/>
          <p:cNvSpPr txBox="1">
            <a:spLocks noChangeArrowheads="1"/>
          </p:cNvSpPr>
          <p:nvPr/>
        </p:nvSpPr>
        <p:spPr bwMode="auto">
          <a:xfrm>
            <a:off x="0" y="1628775"/>
            <a:ext cx="57245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solidFill>
                  <a:srgbClr val="0070C0"/>
                </a:solidFill>
                <a:latin typeface="Comic Sans MS" pitchFamily="66" charset="0"/>
              </a:rPr>
              <a:t>* </a:t>
            </a:r>
            <a:r>
              <a:rPr lang="tr-TR" altLang="tr-TR" sz="2800" dirty="0">
                <a:latin typeface="Comic Sans MS" pitchFamily="66" charset="0"/>
              </a:rPr>
              <a:t>Deriyi temizlemek, mikropları atmak amacıyla sıcak su ve sabunla banyo yapılmasına deri hijyeni denir. 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 * Mümkünse her gün değilse haftada 3 veya en az haftada 1 kez banyo yapılmalıdır</a:t>
            </a:r>
          </a:p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16388" name="Picture 2" descr="C:\Documents and Settings\Administrator\Desktop\tsm resim\clean_it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4559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4 Metin kutusu"/>
          <p:cNvSpPr txBox="1">
            <a:spLocks noChangeArrowheads="1"/>
          </p:cNvSpPr>
          <p:nvPr/>
        </p:nvSpPr>
        <p:spPr bwMode="auto">
          <a:xfrm>
            <a:off x="1763713" y="765175"/>
            <a:ext cx="5832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3600" b="1">
                <a:solidFill>
                  <a:srgbClr val="0070C0"/>
                </a:solidFill>
                <a:latin typeface="Comic Sans MS" pitchFamily="66" charset="0"/>
              </a:rPr>
              <a:t>3) DERİ HİJYENİ;</a:t>
            </a:r>
          </a:p>
          <a:p>
            <a:pPr eaLnBrk="1" hangingPunct="1"/>
            <a:endParaRPr lang="tr-TR" altLang="tr-TR" sz="1800"/>
          </a:p>
        </p:txBody>
      </p:sp>
    </p:spTree>
    <p:extLst>
      <p:ext uri="{BB962C8B-B14F-4D97-AF65-F5344CB8AC3E}">
        <p14:creationId xmlns="" xmlns:p14="http://schemas.microsoft.com/office/powerpoint/2010/main" val="31677382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2 Metin kutusu"/>
          <p:cNvSpPr txBox="1">
            <a:spLocks noChangeArrowheads="1"/>
          </p:cNvSpPr>
          <p:nvPr/>
        </p:nvSpPr>
        <p:spPr bwMode="auto">
          <a:xfrm>
            <a:off x="0" y="1335088"/>
            <a:ext cx="594042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solidFill>
                  <a:srgbClr val="0070C0"/>
                </a:solidFill>
                <a:latin typeface="Comic Sans MS" pitchFamily="66" charset="0"/>
              </a:rPr>
              <a:t>&amp;</a:t>
            </a:r>
            <a:r>
              <a:rPr lang="tr-TR" altLang="tr-TR" sz="2800" dirty="0" err="1">
                <a:latin typeface="Comic Sans MS" pitchFamily="66" charset="0"/>
              </a:rPr>
              <a:t>Taramak,fırçalamak,parmak</a:t>
            </a:r>
            <a:r>
              <a:rPr lang="tr-TR" altLang="tr-TR" sz="2800" dirty="0">
                <a:latin typeface="Comic Sans MS" pitchFamily="66" charset="0"/>
              </a:rPr>
              <a:t> uçları ile masaj yapmak saçları besler ve güzelleştirir. Bu nedenle;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&amp; Banyoda saç diplerimize masaj yaparak bol bol köpürtüp iyice durulamalıyız,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&amp; Okula gelmeden önce saçlarımızı tarayıp toplamalıyız.</a:t>
            </a:r>
          </a:p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17412" name="Picture 2" descr="C:\Documents and Settings\Administrator\Desktop\tsm resim\images (3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28082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1619250" y="333375"/>
            <a:ext cx="612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SAÇ TEMİZLİĞİ VE ÖNEMİ </a:t>
            </a:r>
          </a:p>
        </p:txBody>
      </p:sp>
      <p:pic>
        <p:nvPicPr>
          <p:cNvPr id="17414" name="Picture 4" descr="C:\Users\Gevaş TSM\Desktop\Yeni klasör\images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37063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97327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2 Metin kutusu"/>
          <p:cNvSpPr txBox="1">
            <a:spLocks noChangeArrowheads="1"/>
          </p:cNvSpPr>
          <p:nvPr/>
        </p:nvSpPr>
        <p:spPr bwMode="auto">
          <a:xfrm>
            <a:off x="0" y="1484313"/>
            <a:ext cx="60118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800" dirty="0">
                <a:solidFill>
                  <a:srgbClr val="0070C0"/>
                </a:solidFill>
                <a:latin typeface="Comic Sans MS" pitchFamily="66" charset="0"/>
              </a:rPr>
              <a:t>*</a:t>
            </a:r>
            <a:r>
              <a:rPr lang="tr-TR" altLang="tr-TR" sz="2600" dirty="0">
                <a:latin typeface="Comic Sans MS" pitchFamily="66" charset="0"/>
              </a:rPr>
              <a:t>Saç temizliğine dikkat etmezsek bit yerleşir.</a:t>
            </a: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r>
              <a:rPr lang="tr-TR" altLang="tr-TR" sz="2600" dirty="0">
                <a:latin typeface="Comic Sans MS" pitchFamily="66" charset="0"/>
              </a:rPr>
              <a:t>*Saç biti insan vücudunun saçlı derisine yerleşir ve çevremizdeki insanlara da bulaşabilir</a:t>
            </a: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endParaRPr lang="tr-TR" altLang="tr-TR" sz="2600" dirty="0">
              <a:latin typeface="Comic Sans MS" pitchFamily="66" charset="0"/>
            </a:endParaRPr>
          </a:p>
          <a:p>
            <a:pPr eaLnBrk="1" hangingPunct="1"/>
            <a:r>
              <a:rPr lang="tr-TR" altLang="tr-TR" sz="2600" dirty="0">
                <a:latin typeface="Comic Sans MS" pitchFamily="66" charset="0"/>
              </a:rPr>
              <a:t>*Tedavi için doktorun verdiği ilaçlı şampuanları kullanmalıyız</a:t>
            </a:r>
          </a:p>
          <a:p>
            <a:pPr eaLnBrk="1" hangingPunct="1"/>
            <a:endParaRPr lang="tr-TR" altLang="tr-TR" sz="26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18436" name="Picture 2" descr="C:\Users\Gevaş TSM\Desktop\Yeni klasör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800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Gevaş TSM\Desktop\Yeni klasör\image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3060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352094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2 Metin kutusu"/>
          <p:cNvSpPr txBox="1">
            <a:spLocks noChangeArrowheads="1"/>
          </p:cNvSpPr>
          <p:nvPr/>
        </p:nvSpPr>
        <p:spPr bwMode="auto">
          <a:xfrm>
            <a:off x="0" y="2133600"/>
            <a:ext cx="6048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800" dirty="0">
                <a:solidFill>
                  <a:srgbClr val="0070C0"/>
                </a:solidFill>
                <a:latin typeface="Comic Sans MS" pitchFamily="66" charset="0"/>
              </a:rPr>
              <a:t>&amp;</a:t>
            </a:r>
            <a:r>
              <a:rPr lang="tr-TR" altLang="tr-TR" sz="2800" dirty="0">
                <a:latin typeface="Comic Sans MS" pitchFamily="66" charset="0"/>
              </a:rPr>
              <a:t> Her birey kişisel temizliğine önem vermelidir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&amp; O</a:t>
            </a:r>
            <a:r>
              <a:rPr lang="tr-TR" altLang="tr-TR" sz="2800" dirty="0" smtClean="0">
                <a:latin typeface="Comic Sans MS" pitchFamily="66" charset="0"/>
              </a:rPr>
              <a:t>kul formasının </a:t>
            </a:r>
            <a:r>
              <a:rPr lang="tr-TR" altLang="tr-TR" sz="2800" dirty="0">
                <a:latin typeface="Comic Sans MS" pitchFamily="66" charset="0"/>
              </a:rPr>
              <a:t>temizliğine dikkat </a:t>
            </a:r>
            <a:r>
              <a:rPr lang="tr-TR" altLang="tr-TR" sz="2800" dirty="0" err="1">
                <a:latin typeface="Comic Sans MS" pitchFamily="66" charset="0"/>
              </a:rPr>
              <a:t>etmeli,düzenli</a:t>
            </a:r>
            <a:r>
              <a:rPr lang="tr-TR" altLang="tr-TR" sz="2800" dirty="0">
                <a:latin typeface="Comic Sans MS" pitchFamily="66" charset="0"/>
              </a:rPr>
              <a:t> olmalıyız.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&amp; Okulda giydiğimiz çorapları her gün yıkayıp ayakkabılarımızı silmeyi unutmamalıyız!</a:t>
            </a:r>
          </a:p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19460" name="Picture 2" descr="C:\Documents and Settings\Administrator\Desktop\tsm resim\indir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17795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Documents and Settings\Administrator\Desktop\tsm resim\indir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844675"/>
            <a:ext cx="1333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Documents and Settings\Administrator\Desktop\tsm resim\images (3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27368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Documents and Settings\Administrator\Desktop\tsm resim\indir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14398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7 Metin kutusu"/>
          <p:cNvSpPr txBox="1">
            <a:spLocks noChangeArrowheads="1"/>
          </p:cNvSpPr>
          <p:nvPr/>
        </p:nvSpPr>
        <p:spPr bwMode="auto">
          <a:xfrm>
            <a:off x="1763713" y="549275"/>
            <a:ext cx="612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solidFill>
                  <a:srgbClr val="0070C0"/>
                </a:solidFill>
                <a:latin typeface="Comic Sans MS" pitchFamily="66" charset="0"/>
              </a:rPr>
              <a:t>Hijyen Yönünden Dikkat Edilmesi Gereken Diğer Hususlar </a:t>
            </a:r>
          </a:p>
        </p:txBody>
      </p:sp>
    </p:spTree>
    <p:extLst>
      <p:ext uri="{BB962C8B-B14F-4D97-AF65-F5344CB8AC3E}">
        <p14:creationId xmlns="" xmlns:p14="http://schemas.microsoft.com/office/powerpoint/2010/main" val="296061621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Resim" descr="back to school powerpoint background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2 Metin kutusu"/>
          <p:cNvSpPr txBox="1">
            <a:spLocks noChangeArrowheads="1"/>
          </p:cNvSpPr>
          <p:nvPr/>
        </p:nvSpPr>
        <p:spPr bwMode="auto">
          <a:xfrm>
            <a:off x="250825" y="1916113"/>
            <a:ext cx="60499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dirty="0">
                <a:solidFill>
                  <a:srgbClr val="0070C0"/>
                </a:solidFill>
                <a:latin typeface="Comic Sans MS" pitchFamily="66" charset="0"/>
              </a:rPr>
              <a:t>&amp;</a:t>
            </a:r>
            <a:r>
              <a:rPr lang="tr-TR" altLang="tr-TR" sz="2800" dirty="0">
                <a:latin typeface="Comic Sans MS" pitchFamily="66" charset="0"/>
              </a:rPr>
              <a:t>Okuldan gelince </a:t>
            </a:r>
            <a:r>
              <a:rPr lang="tr-TR" altLang="tr-TR" sz="2800" dirty="0" smtClean="0">
                <a:latin typeface="Comic Sans MS" pitchFamily="66" charset="0"/>
              </a:rPr>
              <a:t>formamızı </a:t>
            </a:r>
            <a:r>
              <a:rPr lang="tr-TR" altLang="tr-TR" sz="2800" dirty="0">
                <a:latin typeface="Comic Sans MS" pitchFamily="66" charset="0"/>
              </a:rPr>
              <a:t>çıkarmalıyız</a:t>
            </a: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endParaRPr lang="tr-TR" altLang="tr-TR" sz="2800" dirty="0">
              <a:latin typeface="Comic Sans MS" pitchFamily="66" charset="0"/>
            </a:endParaRPr>
          </a:p>
          <a:p>
            <a:pPr eaLnBrk="1" hangingPunct="1"/>
            <a:r>
              <a:rPr lang="tr-TR" altLang="tr-TR" sz="2800" dirty="0">
                <a:latin typeface="Comic Sans MS" pitchFamily="66" charset="0"/>
              </a:rPr>
              <a:t>&amp;Yatmadan önce mutlaka pijamalarımızı giymeliyiz</a:t>
            </a:r>
          </a:p>
          <a:p>
            <a:pPr eaLnBrk="1" hangingPunct="1"/>
            <a:endParaRPr lang="tr-TR" altLang="tr-TR" sz="28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20484" name="Picture 2" descr="C:\Documents and Settings\Administrator\Desktop\Yeni Klasör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Documents and Settings\Administrator\Desktop\Yeni Klasör\tsm resim\2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350"/>
            <a:ext cx="12366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Users\Gevaş TSM\Desktop\Yeni klasör\stock-vector-pajama-kids-vector-248552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31686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45610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3448"/>
            <a:ext cx="9144000" cy="1656184"/>
          </a:xfrm>
          <a:solidFill>
            <a:schemeClr val="bg1"/>
          </a:solidFill>
        </p:spPr>
        <p:txBody>
          <a:bodyPr/>
          <a:lstStyle/>
          <a:p>
            <a:r>
              <a:rPr lang="tr-T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TUVALET 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ALIŞKANLIĞI VE TEMİZLİĞİ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tr-TR" sz="3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500" dirty="0"/>
              <a:t>Bağırsakların düzenli çalışması için uygun aralıklarla tuvalete çıkılmalıdır. Böylece düzenli tuvalet alışkanlığı gelişir. </a:t>
            </a:r>
          </a:p>
          <a:p>
            <a:pPr>
              <a:lnSpc>
                <a:spcPct val="90000"/>
              </a:lnSpc>
            </a:pPr>
            <a:r>
              <a:rPr lang="en-US" sz="2500" dirty="0" err="1"/>
              <a:t>Tuvalet</a:t>
            </a:r>
            <a:r>
              <a:rPr lang="en-US" sz="2500" dirty="0"/>
              <a:t> </a:t>
            </a:r>
            <a:r>
              <a:rPr lang="en-US" sz="2500" dirty="0" err="1"/>
              <a:t>ihtiyacı</a:t>
            </a:r>
            <a:r>
              <a:rPr lang="en-US" sz="2500" dirty="0"/>
              <a:t> </a:t>
            </a:r>
            <a:r>
              <a:rPr lang="en-US" sz="2500" dirty="0" err="1"/>
              <a:t>giderildikten</a:t>
            </a:r>
            <a:r>
              <a:rPr lang="en-US" sz="2500" dirty="0"/>
              <a:t> </a:t>
            </a:r>
            <a:r>
              <a:rPr lang="en-US" sz="2500" dirty="0" err="1"/>
              <a:t>sonra</a:t>
            </a:r>
            <a:r>
              <a:rPr lang="en-US" sz="2500" dirty="0"/>
              <a:t> </a:t>
            </a:r>
            <a:r>
              <a:rPr lang="en-US" sz="2500" dirty="0" err="1"/>
              <a:t>makat</a:t>
            </a:r>
            <a:r>
              <a:rPr lang="en-US" sz="2500" dirty="0"/>
              <a:t> </a:t>
            </a:r>
            <a:r>
              <a:rPr lang="en-US" sz="2500" dirty="0" err="1"/>
              <a:t>önce</a:t>
            </a:r>
            <a:r>
              <a:rPr lang="en-US" sz="2500" dirty="0"/>
              <a:t> </a:t>
            </a:r>
            <a:r>
              <a:rPr lang="en-US" sz="2500" dirty="0" err="1"/>
              <a:t>tuvalet</a:t>
            </a:r>
            <a:r>
              <a:rPr lang="en-US" sz="2500" dirty="0"/>
              <a:t> </a:t>
            </a:r>
            <a:r>
              <a:rPr lang="en-US" sz="2500" dirty="0" err="1"/>
              <a:t>kağıdı</a:t>
            </a:r>
            <a:r>
              <a:rPr lang="en-US" sz="2500" dirty="0"/>
              <a:t> </a:t>
            </a:r>
            <a:r>
              <a:rPr lang="en-US" sz="2500" dirty="0" err="1"/>
              <a:t>ile</a:t>
            </a:r>
            <a:r>
              <a:rPr lang="en-US" sz="2500" dirty="0"/>
              <a:t> </a:t>
            </a:r>
            <a:r>
              <a:rPr lang="en-US" sz="2500" dirty="0" err="1"/>
              <a:t>silinmeli</a:t>
            </a:r>
            <a:r>
              <a:rPr lang="en-US" sz="2500" dirty="0"/>
              <a:t>, </a:t>
            </a:r>
            <a:r>
              <a:rPr lang="en-US" sz="2500" dirty="0" err="1"/>
              <a:t>daha</a:t>
            </a:r>
            <a:r>
              <a:rPr lang="en-US" sz="2500" dirty="0"/>
              <a:t> </a:t>
            </a:r>
            <a:r>
              <a:rPr lang="en-US" sz="2500" dirty="0" err="1"/>
              <a:t>sonra</a:t>
            </a:r>
            <a:r>
              <a:rPr lang="en-US" sz="2500" dirty="0"/>
              <a:t> </a:t>
            </a:r>
            <a:r>
              <a:rPr lang="en-US" sz="2500" dirty="0" err="1"/>
              <a:t>yıkanarak</a:t>
            </a:r>
            <a:r>
              <a:rPr lang="en-US" sz="2500" dirty="0"/>
              <a:t> </a:t>
            </a:r>
            <a:r>
              <a:rPr lang="en-US" sz="2500" dirty="0" err="1"/>
              <a:t>kurulanmalıdır</a:t>
            </a:r>
            <a:r>
              <a:rPr lang="en-US" sz="2500" dirty="0"/>
              <a:t>.</a:t>
            </a:r>
            <a:endParaRPr lang="tr-TR" sz="2500" dirty="0"/>
          </a:p>
          <a:p>
            <a:pPr>
              <a:lnSpc>
                <a:spcPct val="90000"/>
              </a:lnSpc>
            </a:pPr>
            <a:r>
              <a:rPr lang="en-US" sz="2500" dirty="0" err="1"/>
              <a:t>Tuvaletten</a:t>
            </a:r>
            <a:r>
              <a:rPr lang="en-US" sz="2500" dirty="0"/>
              <a:t> </a:t>
            </a:r>
            <a:r>
              <a:rPr lang="en-US" sz="2500" dirty="0" err="1"/>
              <a:t>çıktıktan</a:t>
            </a:r>
            <a:r>
              <a:rPr lang="en-US" sz="2500" dirty="0"/>
              <a:t> </a:t>
            </a:r>
            <a:r>
              <a:rPr lang="en-US" sz="2500" dirty="0" err="1"/>
              <a:t>sonra</a:t>
            </a:r>
            <a:r>
              <a:rPr lang="en-US" sz="2500" dirty="0"/>
              <a:t> </a:t>
            </a:r>
            <a:r>
              <a:rPr lang="en-US" sz="2500" dirty="0" err="1"/>
              <a:t>mutlaka</a:t>
            </a:r>
            <a:r>
              <a:rPr lang="en-US" sz="2500" dirty="0"/>
              <a:t> </a:t>
            </a:r>
            <a:r>
              <a:rPr lang="en-US" sz="2500" dirty="0" err="1"/>
              <a:t>eller</a:t>
            </a:r>
            <a:r>
              <a:rPr lang="en-US" sz="2500" dirty="0"/>
              <a:t> </a:t>
            </a:r>
            <a:r>
              <a:rPr lang="en-US" sz="2500" dirty="0" err="1"/>
              <a:t>bol</a:t>
            </a:r>
            <a:r>
              <a:rPr lang="en-US" sz="2500" dirty="0"/>
              <a:t> </a:t>
            </a:r>
            <a:r>
              <a:rPr lang="en-US" sz="2500" dirty="0" err="1"/>
              <a:t>sabunlu</a:t>
            </a:r>
            <a:r>
              <a:rPr lang="en-US" sz="2500" dirty="0"/>
              <a:t> </a:t>
            </a:r>
            <a:r>
              <a:rPr lang="en-US" sz="2500" dirty="0" err="1"/>
              <a:t>suyla</a:t>
            </a:r>
            <a:r>
              <a:rPr lang="en-US" sz="2500" dirty="0"/>
              <a:t> </a:t>
            </a:r>
            <a:r>
              <a:rPr lang="en-US" sz="2500" dirty="0" err="1"/>
              <a:t>yıkanmalıdır</a:t>
            </a:r>
            <a:r>
              <a:rPr lang="en-US" sz="2500" dirty="0"/>
              <a:t>.</a:t>
            </a:r>
            <a:endParaRPr lang="tr-TR" sz="2500" dirty="0"/>
          </a:p>
          <a:p>
            <a:pPr>
              <a:lnSpc>
                <a:spcPct val="90000"/>
              </a:lnSpc>
            </a:pPr>
            <a:r>
              <a:rPr lang="tr-TR" sz="2500" dirty="0"/>
              <a:t>T</a:t>
            </a:r>
            <a:r>
              <a:rPr lang="en-US" sz="2500" dirty="0" err="1"/>
              <a:t>uvalet</a:t>
            </a:r>
            <a:r>
              <a:rPr lang="en-US" sz="2500" dirty="0"/>
              <a:t> </a:t>
            </a:r>
            <a:r>
              <a:rPr lang="en-US" sz="2500" dirty="0" err="1"/>
              <a:t>kullanıldıktan</a:t>
            </a:r>
            <a:r>
              <a:rPr lang="en-US" sz="2500" dirty="0"/>
              <a:t> </a:t>
            </a:r>
            <a:r>
              <a:rPr lang="en-US" sz="2500" dirty="0" err="1"/>
              <a:t>sonra</a:t>
            </a:r>
            <a:r>
              <a:rPr lang="en-US" sz="2500" dirty="0"/>
              <a:t> </a:t>
            </a:r>
            <a:r>
              <a:rPr lang="en-US" sz="2500" dirty="0" err="1"/>
              <a:t>temiz</a:t>
            </a:r>
            <a:r>
              <a:rPr lang="en-US" sz="2500" dirty="0"/>
              <a:t> </a:t>
            </a:r>
            <a:r>
              <a:rPr lang="en-US" sz="2500" dirty="0" err="1"/>
              <a:t>bırakılmalıdır</a:t>
            </a:r>
            <a:r>
              <a:rPr lang="en-US" sz="2500" dirty="0"/>
              <a:t>. Bu </a:t>
            </a:r>
            <a:r>
              <a:rPr lang="en-US" sz="2500" dirty="0" err="1"/>
              <a:t>davranış</a:t>
            </a:r>
            <a:r>
              <a:rPr lang="en-US" sz="2500" dirty="0"/>
              <a:t> </a:t>
            </a:r>
            <a:r>
              <a:rPr lang="en-US" sz="2500" dirty="0" err="1"/>
              <a:t>bir</a:t>
            </a:r>
            <a:r>
              <a:rPr lang="en-US" sz="2500" dirty="0"/>
              <a:t> </a:t>
            </a:r>
            <a:r>
              <a:rPr lang="en-US" sz="2500" dirty="0" err="1"/>
              <a:t>alışkanlık</a:t>
            </a:r>
            <a:r>
              <a:rPr lang="en-US" sz="2500" dirty="0"/>
              <a:t> </a:t>
            </a:r>
            <a:r>
              <a:rPr lang="en-US" sz="2500" dirty="0" err="1"/>
              <a:t>haline</a:t>
            </a:r>
            <a:r>
              <a:rPr lang="en-US" sz="2500" dirty="0"/>
              <a:t> </a:t>
            </a:r>
            <a:r>
              <a:rPr lang="en-US" sz="2500" dirty="0" err="1"/>
              <a:t>getirilmelidir</a:t>
            </a:r>
            <a:r>
              <a:rPr lang="tr-TR" sz="2500" dirty="0"/>
              <a:t>.</a:t>
            </a:r>
            <a:r>
              <a:rPr lang="en-US" sz="2500" dirty="0"/>
              <a:t> </a:t>
            </a:r>
            <a:endParaRPr lang="tr-TR" sz="2500" dirty="0"/>
          </a:p>
        </p:txBody>
      </p:sp>
    </p:spTree>
    <p:extLst>
      <p:ext uri="{BB962C8B-B14F-4D97-AF65-F5344CB8AC3E}">
        <p14:creationId xmlns="" xmlns:p14="http://schemas.microsoft.com/office/powerpoint/2010/main" val="2353461613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tr-TR" sz="3600" dirty="0" smtClean="0"/>
              <a:t>Her öğrencinin karşısındakini dinleme ve karşısındaki kişi tarafından dinlenme hakkı vardır</a:t>
            </a:r>
            <a:endParaRPr lang="tr-TR" sz="36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1196752"/>
            <a:ext cx="4038600" cy="4434840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600" dirty="0" smtClean="0"/>
              <a:t>aktif olarak başkalarını dinleme ve başkaları tarafından dinlenmek için sırasını bekleme sorumluğu vardır.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995936" y="2636912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7522" name="Picture 2" descr="http://www.liderlikokulu.org.tr/wp-content/uploads/2011/01/etkili-dinleme-e%C4%9Fiti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53136"/>
            <a:ext cx="1723256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038600" cy="443484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Her öğrencinin öğrenmek ve ders çalışmak için temiz bir ortama sahip olma hakkı vardır </a:t>
            </a:r>
            <a:endParaRPr lang="tr-TR" sz="36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4038600" cy="4434840"/>
          </a:xfrm>
        </p:spPr>
        <p:txBody>
          <a:bodyPr>
            <a:normAutofit/>
          </a:bodyPr>
          <a:lstStyle/>
          <a:p>
            <a:pPr lvl="0"/>
            <a:r>
              <a:rPr lang="tr-TR" sz="3600" dirty="0" smtClean="0"/>
              <a:t>öğrenme için gerekli hazırlıkları yapma, sessiz olma, öğrenen diğerlerini rahatsız etmeme sorumluğu vardır.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995936" y="2636912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6498" name="Picture 2" descr="http://2.bp.blogspot.com/_J8oY93z8aZ0/SsEPhV8lMPI/AAAAAAAAB74/IcWRurcnlK4/s320/Digitalizar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3096"/>
            <a:ext cx="3048000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038600" cy="4434840"/>
          </a:xfrm>
        </p:spPr>
        <p:txBody>
          <a:bodyPr>
            <a:normAutofit/>
          </a:bodyPr>
          <a:lstStyle/>
          <a:p>
            <a:endParaRPr lang="tr-TR" sz="4000" dirty="0" smtClean="0"/>
          </a:p>
          <a:p>
            <a:r>
              <a:rPr lang="tr-TR" sz="4000" dirty="0" smtClean="0"/>
              <a:t>Her öğrencinin saygı görme hakkı vardır </a:t>
            </a:r>
            <a:endParaRPr lang="tr-TR" sz="4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24872" y="1268760"/>
            <a:ext cx="4219128" cy="4434840"/>
          </a:xfrm>
        </p:spPr>
        <p:txBody>
          <a:bodyPr>
            <a:normAutofit/>
          </a:bodyPr>
          <a:lstStyle/>
          <a:p>
            <a:pPr lvl="0"/>
            <a:r>
              <a:rPr lang="tr-TR" sz="3600" dirty="0" smtClean="0"/>
              <a:t>arkadaşlarına, yetişkinlere ve çevreye </a:t>
            </a:r>
          </a:p>
          <a:p>
            <a:pPr lvl="0">
              <a:buNone/>
            </a:pPr>
            <a:r>
              <a:rPr lang="tr-TR" sz="3600" dirty="0" smtClean="0"/>
              <a:t>(eşyalara, binalara) saygı gösterme sorumluluğu vardır.</a:t>
            </a:r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923928" y="2636912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5474" name="Picture 2" descr="[Digitalizar0006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3312368" cy="31567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038600" cy="443484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Her öğrencinin duygularını, görüşlerini ve fikirlerini ifade etme hakkı vardır</a:t>
            </a:r>
            <a:endParaRPr lang="tr-TR" sz="4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1196752"/>
            <a:ext cx="4038600" cy="4434840"/>
          </a:xfrm>
        </p:spPr>
        <p:txBody>
          <a:bodyPr/>
          <a:lstStyle/>
          <a:p>
            <a:pPr lvl="0"/>
            <a:r>
              <a:rPr lang="tr-TR" sz="3600" dirty="0" smtClean="0"/>
              <a:t>öğrenmek için çaba gösterme, öz-denetim oluşturma ve başkalarına karşı saygılı olma sorumluğu vardır.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995936" y="2492896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8600" cy="4434840"/>
          </a:xfrm>
        </p:spPr>
        <p:txBody>
          <a:bodyPr>
            <a:noAutofit/>
          </a:bodyPr>
          <a:lstStyle/>
          <a:p>
            <a:r>
              <a:rPr lang="tr-TR" sz="3600" dirty="0" smtClean="0"/>
              <a:t>Her öğrencinin okulun her alanında ve her zaman kendilerinden</a:t>
            </a:r>
          </a:p>
          <a:p>
            <a:pPr>
              <a:buNone/>
            </a:pPr>
            <a:r>
              <a:rPr lang="tr-TR" sz="3600" dirty="0" smtClean="0"/>
              <a:t>  ne beklendiğini bilme hakkı vardır </a:t>
            </a:r>
            <a:endParaRPr lang="tr-TR" sz="36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92080" y="1124744"/>
            <a:ext cx="3600400" cy="443484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okulun kurallarına uyma sorumluluğu vardır.</a:t>
            </a:r>
            <a:endParaRPr lang="tr-TR" sz="4000" dirty="0"/>
          </a:p>
        </p:txBody>
      </p:sp>
      <p:sp>
        <p:nvSpPr>
          <p:cNvPr id="5" name="4 Dikdörtgen"/>
          <p:cNvSpPr/>
          <p:nvPr/>
        </p:nvSpPr>
        <p:spPr>
          <a:xfrm>
            <a:off x="4139952" y="2924944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426" name="Picture 2" descr="http://www.astrodemo.org/forum/images/navresimli/kurallar.gif"/>
          <p:cNvPicPr>
            <a:picLocks noChangeAspect="1" noChangeArrowheads="1"/>
          </p:cNvPicPr>
          <p:nvPr/>
        </p:nvPicPr>
        <p:blipFill>
          <a:blip r:embed="rId2" cstate="print">
            <a:lum bright="-4000" contrast="25000"/>
          </a:blip>
          <a:srcRect/>
          <a:stretch>
            <a:fillRect/>
          </a:stretch>
        </p:blipFill>
        <p:spPr bwMode="auto">
          <a:xfrm>
            <a:off x="5868144" y="4365104"/>
            <a:ext cx="295232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[Digitalizar0003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616624" cy="475252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67544" y="544522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latin typeface="+mj-lt"/>
              </a:rPr>
              <a:t>TEMİZLİK SAYGI İŞİDİR, BAŞARAN ÇAĞDAŞ KİŞİDİR.</a:t>
            </a:r>
            <a:endParaRPr lang="tr-TR" sz="2400" b="1" i="1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1044</Words>
  <Application>Microsoft Office PowerPoint</Application>
  <PresentationFormat>Ekran Gösterisi (4:3)</PresentationFormat>
  <Paragraphs>211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MÜNCİ İNCİ MTAL TEMİZLİK ALIŞKANLIĞI KAZANDIRMA EĞİTİM SUNUSU </vt:lpstr>
      <vt:lpstr>Slayt 2</vt:lpstr>
      <vt:lpstr>  ÖĞRENCİ HAKLARI,  SORUMLULUKLARI VE SINIRLARI </vt:lpstr>
      <vt:lpstr>Slayt 4</vt:lpstr>
      <vt:lpstr>Slayt 5</vt:lpstr>
      <vt:lpstr>Slayt 6</vt:lpstr>
      <vt:lpstr>Slayt 7</vt:lpstr>
      <vt:lpstr>Slayt 8</vt:lpstr>
      <vt:lpstr>Slayt 9</vt:lpstr>
      <vt:lpstr>ÖĞRENCİLERDEN BEKLENEN GENEL DAVRANIŞLAR </vt:lpstr>
      <vt:lpstr>Slayt 11</vt:lpstr>
      <vt:lpstr>Slayt 12</vt:lpstr>
      <vt:lpstr>PANSİYON ÖĞRENCİLERİNDEN BEKLENEN GENEL DAVRANIŞLAR</vt:lpstr>
      <vt:lpstr>Ders Aralarında Öğrencilerden Beklenen Davranışlar: </vt:lpstr>
      <vt:lpstr>Slayt 15</vt:lpstr>
      <vt:lpstr>Koridorlarda Öğrencilerden Beklenen Davranışlar: </vt:lpstr>
      <vt:lpstr>Slayt 17</vt:lpstr>
      <vt:lpstr>Kantinde Öğrencilerden Beklenen Davranışlar: </vt:lpstr>
      <vt:lpstr>Tuvaletlerde Öğrencilerden Beklenen Davranışlar: </vt:lpstr>
      <vt:lpstr>Slayt 20</vt:lpstr>
      <vt:lpstr>Kütüphanede Öğrencilerden Beklenen Davranışlar: </vt:lpstr>
      <vt:lpstr>Konferans Salonunda Öğrencilerden Beklenen Davranışlar:</vt:lpstr>
      <vt:lpstr>Törenlerde Öğrencilerden Beklenen Davranışlar: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   TUVALET ALIŞKANLIĞI VE TEMİZLİĞİ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MİSAK-I MİLLİ İLKÖĞRETİM OKULU  ÖĞRENCİLERE TEMİZLİK ALIŞKANLIĞI EĞİTİM SUNUSU </dc:title>
  <cp:lastModifiedBy>Ogretmen</cp:lastModifiedBy>
  <cp:revision>56</cp:revision>
  <dcterms:modified xsi:type="dcterms:W3CDTF">2017-11-13T13:58:47Z</dcterms:modified>
</cp:coreProperties>
</file>